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3"/>
  </p:notesMasterIdLst>
  <p:sldIdLst>
    <p:sldId id="256" r:id="rId2"/>
    <p:sldId id="262" r:id="rId3"/>
    <p:sldId id="274" r:id="rId4"/>
    <p:sldId id="263" r:id="rId5"/>
    <p:sldId id="264" r:id="rId6"/>
    <p:sldId id="275" r:id="rId7"/>
    <p:sldId id="266" r:id="rId8"/>
    <p:sldId id="265" r:id="rId9"/>
    <p:sldId id="267" r:id="rId10"/>
    <p:sldId id="273" r:id="rId11"/>
    <p:sldId id="259" r:id="rId12"/>
    <p:sldId id="272" r:id="rId13"/>
    <p:sldId id="270" r:id="rId14"/>
    <p:sldId id="268" r:id="rId15"/>
    <p:sldId id="269" r:id="rId16"/>
    <p:sldId id="276" r:id="rId17"/>
    <p:sldId id="271" r:id="rId18"/>
    <p:sldId id="257" r:id="rId19"/>
    <p:sldId id="258" r:id="rId20"/>
    <p:sldId id="261" r:id="rId21"/>
    <p:sldId id="26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768"/>
    <p:restoredTop sz="94595"/>
  </p:normalViewPr>
  <p:slideViewPr>
    <p:cSldViewPr snapToGrid="0" snapToObjects="1">
      <p:cViewPr>
        <p:scale>
          <a:sx n="90" d="100"/>
          <a:sy n="90" d="100"/>
        </p:scale>
        <p:origin x="-136" y="3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A905B1-6E80-4C43-BAA9-7E91E3E19304}" type="datetimeFigureOut">
              <a:rPr lang="en-US" smtClean="0"/>
              <a:t>8/25/17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65CDDA-B01A-CF4E-BEAA-950F4DFE5458}" type="slidenum">
              <a:rPr lang="en-US" smtClean="0"/>
              <a:t>‹#›</a:t>
            </a:fld>
            <a:endParaRPr lang="en-US"/>
          </a:p>
        </p:txBody>
      </p:sp>
    </p:spTree>
    <p:extLst>
      <p:ext uri="{BB962C8B-B14F-4D97-AF65-F5344CB8AC3E}">
        <p14:creationId xmlns:p14="http://schemas.microsoft.com/office/powerpoint/2010/main" val="930671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Write down the name of this</a:t>
            </a:r>
            <a:r>
              <a:rPr lang="en-US" baseline="0" dirty="0" smtClean="0"/>
              <a:t> slide </a:t>
            </a:r>
            <a:r>
              <a:rPr lang="en-US" dirty="0" smtClean="0"/>
              <a:t>What</a:t>
            </a:r>
            <a:r>
              <a:rPr lang="en-US" baseline="0" dirty="0" smtClean="0"/>
              <a:t> do you notice?  Read the print.  What conclusions can you put down?</a:t>
            </a:r>
            <a:endParaRPr lang="en-US" dirty="0"/>
          </a:p>
        </p:txBody>
      </p:sp>
      <p:sp>
        <p:nvSpPr>
          <p:cNvPr id="4" name="Slide Number Placeholder 3"/>
          <p:cNvSpPr>
            <a:spLocks noGrp="1"/>
          </p:cNvSpPr>
          <p:nvPr>
            <p:ph type="sldNum" sz="quarter" idx="10"/>
          </p:nvPr>
        </p:nvSpPr>
        <p:spPr/>
        <p:txBody>
          <a:bodyPr/>
          <a:lstStyle/>
          <a:p>
            <a:fld id="{1865CDDA-B01A-CF4E-BEAA-950F4DFE5458}" type="slidenum">
              <a:rPr lang="en-US" smtClean="0"/>
              <a:t>7</a:t>
            </a:fld>
            <a:endParaRPr lang="en-US"/>
          </a:p>
        </p:txBody>
      </p:sp>
    </p:spTree>
    <p:extLst>
      <p:ext uri="{BB962C8B-B14F-4D97-AF65-F5344CB8AC3E}">
        <p14:creationId xmlns:p14="http://schemas.microsoft.com/office/powerpoint/2010/main" val="16722641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Write down the name of this</a:t>
            </a:r>
            <a:r>
              <a:rPr lang="en-US" baseline="0" dirty="0" smtClean="0"/>
              <a:t> slide.  What do you notice about the ages of the people?  Why do you think they are doing this?</a:t>
            </a:r>
            <a:endParaRPr lang="en-US" dirty="0"/>
          </a:p>
        </p:txBody>
      </p:sp>
      <p:sp>
        <p:nvSpPr>
          <p:cNvPr id="4" name="Slide Number Placeholder 3"/>
          <p:cNvSpPr>
            <a:spLocks noGrp="1"/>
          </p:cNvSpPr>
          <p:nvPr>
            <p:ph type="sldNum" sz="quarter" idx="10"/>
          </p:nvPr>
        </p:nvSpPr>
        <p:spPr/>
        <p:txBody>
          <a:bodyPr/>
          <a:lstStyle/>
          <a:p>
            <a:fld id="{1865CDDA-B01A-CF4E-BEAA-950F4DFE5458}" type="slidenum">
              <a:rPr lang="en-US" smtClean="0"/>
              <a:t>18</a:t>
            </a:fld>
            <a:endParaRPr lang="en-US"/>
          </a:p>
        </p:txBody>
      </p:sp>
    </p:spTree>
    <p:extLst>
      <p:ext uri="{BB962C8B-B14F-4D97-AF65-F5344CB8AC3E}">
        <p14:creationId xmlns:p14="http://schemas.microsoft.com/office/powerpoint/2010/main" val="1853105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Write down the name of this</a:t>
            </a:r>
            <a:r>
              <a:rPr lang="en-US" baseline="0" dirty="0" smtClean="0"/>
              <a:t> slide. </a:t>
            </a:r>
            <a:r>
              <a:rPr lang="en-US" dirty="0" smtClean="0"/>
              <a:t>What</a:t>
            </a:r>
            <a:r>
              <a:rPr lang="en-US" baseline="0" dirty="0" smtClean="0"/>
              <a:t> do you notice?  Read the print.  What conclusions can you draw?</a:t>
            </a:r>
            <a:endParaRPr lang="en-US" dirty="0" smtClean="0"/>
          </a:p>
          <a:p>
            <a:endParaRPr lang="en-US" dirty="0"/>
          </a:p>
        </p:txBody>
      </p:sp>
      <p:sp>
        <p:nvSpPr>
          <p:cNvPr id="4" name="Slide Number Placeholder 3"/>
          <p:cNvSpPr>
            <a:spLocks noGrp="1"/>
          </p:cNvSpPr>
          <p:nvPr>
            <p:ph type="sldNum" sz="quarter" idx="10"/>
          </p:nvPr>
        </p:nvSpPr>
        <p:spPr/>
        <p:txBody>
          <a:bodyPr/>
          <a:lstStyle/>
          <a:p>
            <a:fld id="{1865CDDA-B01A-CF4E-BEAA-950F4DFE5458}" type="slidenum">
              <a:rPr lang="en-US" smtClean="0"/>
              <a:t>8</a:t>
            </a:fld>
            <a:endParaRPr lang="en-US"/>
          </a:p>
        </p:txBody>
      </p:sp>
    </p:spTree>
    <p:extLst>
      <p:ext uri="{BB962C8B-B14F-4D97-AF65-F5344CB8AC3E}">
        <p14:creationId xmlns:p14="http://schemas.microsoft.com/office/powerpoint/2010/main" val="656267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Write down the name of this</a:t>
            </a:r>
            <a:r>
              <a:rPr lang="en-US" baseline="0" dirty="0" smtClean="0"/>
              <a:t> slide. </a:t>
            </a:r>
            <a:r>
              <a:rPr lang="en-US" dirty="0" smtClean="0"/>
              <a:t>What</a:t>
            </a:r>
            <a:r>
              <a:rPr lang="en-US" baseline="0" dirty="0" smtClean="0"/>
              <a:t> do you notice?  Read the print.  What are those people probably thinking? Do you think they are talking with one another?  Why or why not? What conclusions can you put down?</a:t>
            </a:r>
            <a:endParaRPr lang="en-US" dirty="0" smtClean="0"/>
          </a:p>
          <a:p>
            <a:endParaRPr lang="en-US" dirty="0"/>
          </a:p>
        </p:txBody>
      </p:sp>
      <p:sp>
        <p:nvSpPr>
          <p:cNvPr id="4" name="Slide Number Placeholder 3"/>
          <p:cNvSpPr>
            <a:spLocks noGrp="1"/>
          </p:cNvSpPr>
          <p:nvPr>
            <p:ph type="sldNum" sz="quarter" idx="10"/>
          </p:nvPr>
        </p:nvSpPr>
        <p:spPr/>
        <p:txBody>
          <a:bodyPr/>
          <a:lstStyle/>
          <a:p>
            <a:fld id="{1865CDDA-B01A-CF4E-BEAA-950F4DFE5458}" type="slidenum">
              <a:rPr lang="en-US" smtClean="0"/>
              <a:t>9</a:t>
            </a:fld>
            <a:endParaRPr lang="en-US"/>
          </a:p>
        </p:txBody>
      </p:sp>
    </p:spTree>
    <p:extLst>
      <p:ext uri="{BB962C8B-B14F-4D97-AF65-F5344CB8AC3E}">
        <p14:creationId xmlns:p14="http://schemas.microsoft.com/office/powerpoint/2010/main" val="1805629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Write down the name of this</a:t>
            </a:r>
            <a:r>
              <a:rPr lang="en-US" baseline="0" dirty="0" smtClean="0"/>
              <a:t> slide. </a:t>
            </a:r>
            <a:r>
              <a:rPr lang="en-US" dirty="0" smtClean="0"/>
              <a:t>What</a:t>
            </a:r>
            <a:r>
              <a:rPr lang="en-US" baseline="0" dirty="0" smtClean="0"/>
              <a:t> do you notice?  Read the print.  What conclusions can you draw?</a:t>
            </a:r>
            <a:endParaRPr lang="en-US" dirty="0" smtClean="0"/>
          </a:p>
          <a:p>
            <a:endParaRPr lang="en-US" dirty="0"/>
          </a:p>
        </p:txBody>
      </p:sp>
      <p:sp>
        <p:nvSpPr>
          <p:cNvPr id="4" name="Slide Number Placeholder 3"/>
          <p:cNvSpPr>
            <a:spLocks noGrp="1"/>
          </p:cNvSpPr>
          <p:nvPr>
            <p:ph type="sldNum" sz="quarter" idx="10"/>
          </p:nvPr>
        </p:nvSpPr>
        <p:spPr/>
        <p:txBody>
          <a:bodyPr/>
          <a:lstStyle/>
          <a:p>
            <a:fld id="{1865CDDA-B01A-CF4E-BEAA-950F4DFE5458}" type="slidenum">
              <a:rPr lang="en-US" smtClean="0"/>
              <a:t>10</a:t>
            </a:fld>
            <a:endParaRPr lang="en-US"/>
          </a:p>
        </p:txBody>
      </p:sp>
    </p:spTree>
    <p:extLst>
      <p:ext uri="{BB962C8B-B14F-4D97-AF65-F5344CB8AC3E}">
        <p14:creationId xmlns:p14="http://schemas.microsoft.com/office/powerpoint/2010/main" val="268024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Write down the name of this</a:t>
            </a:r>
            <a:r>
              <a:rPr lang="en-US" baseline="0" dirty="0" smtClean="0"/>
              <a:t> slide </a:t>
            </a:r>
            <a:r>
              <a:rPr lang="en-US" dirty="0" smtClean="0"/>
              <a:t>What</a:t>
            </a:r>
            <a:r>
              <a:rPr lang="en-US" baseline="0" dirty="0" smtClean="0"/>
              <a:t> do you notice?  Read the print.  What statement does the light exposure in this photograph make? What conclusions can you put down?</a:t>
            </a:r>
            <a:endParaRPr lang="en-US" dirty="0" smtClean="0"/>
          </a:p>
          <a:p>
            <a:endParaRPr lang="en-US" dirty="0"/>
          </a:p>
        </p:txBody>
      </p:sp>
      <p:sp>
        <p:nvSpPr>
          <p:cNvPr id="4" name="Slide Number Placeholder 3"/>
          <p:cNvSpPr>
            <a:spLocks noGrp="1"/>
          </p:cNvSpPr>
          <p:nvPr>
            <p:ph type="sldNum" sz="quarter" idx="10"/>
          </p:nvPr>
        </p:nvSpPr>
        <p:spPr/>
        <p:txBody>
          <a:bodyPr/>
          <a:lstStyle/>
          <a:p>
            <a:fld id="{1865CDDA-B01A-CF4E-BEAA-950F4DFE5458}" type="slidenum">
              <a:rPr lang="en-US" smtClean="0"/>
              <a:t>11</a:t>
            </a:fld>
            <a:endParaRPr lang="en-US"/>
          </a:p>
        </p:txBody>
      </p:sp>
    </p:spTree>
    <p:extLst>
      <p:ext uri="{BB962C8B-B14F-4D97-AF65-F5344CB8AC3E}">
        <p14:creationId xmlns:p14="http://schemas.microsoft.com/office/powerpoint/2010/main" val="2103350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Write down the name of this</a:t>
            </a:r>
            <a:r>
              <a:rPr lang="en-US" baseline="0" dirty="0" smtClean="0"/>
              <a:t> slide. </a:t>
            </a:r>
            <a:r>
              <a:rPr lang="en-US" dirty="0" smtClean="0"/>
              <a:t>What</a:t>
            </a:r>
            <a:r>
              <a:rPr lang="en-US" baseline="0" dirty="0" smtClean="0"/>
              <a:t> do you notice?  What do you think people are waiting for? Read the print.  What conclusions can you put down?</a:t>
            </a:r>
            <a:endParaRPr lang="en-US" dirty="0" smtClean="0"/>
          </a:p>
          <a:p>
            <a:endParaRPr lang="en-US" dirty="0"/>
          </a:p>
        </p:txBody>
      </p:sp>
      <p:sp>
        <p:nvSpPr>
          <p:cNvPr id="4" name="Slide Number Placeholder 3"/>
          <p:cNvSpPr>
            <a:spLocks noGrp="1"/>
          </p:cNvSpPr>
          <p:nvPr>
            <p:ph type="sldNum" sz="quarter" idx="10"/>
          </p:nvPr>
        </p:nvSpPr>
        <p:spPr/>
        <p:txBody>
          <a:bodyPr/>
          <a:lstStyle/>
          <a:p>
            <a:fld id="{1865CDDA-B01A-CF4E-BEAA-950F4DFE5458}" type="slidenum">
              <a:rPr lang="en-US" smtClean="0"/>
              <a:t>12</a:t>
            </a:fld>
            <a:endParaRPr lang="en-US"/>
          </a:p>
        </p:txBody>
      </p:sp>
    </p:spTree>
    <p:extLst>
      <p:ext uri="{BB962C8B-B14F-4D97-AF65-F5344CB8AC3E}">
        <p14:creationId xmlns:p14="http://schemas.microsoft.com/office/powerpoint/2010/main" val="879786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Write down the name of this</a:t>
            </a:r>
            <a:r>
              <a:rPr lang="en-US" baseline="0" dirty="0" smtClean="0"/>
              <a:t> slide. </a:t>
            </a:r>
            <a:r>
              <a:rPr lang="en-US" dirty="0" smtClean="0"/>
              <a:t>What</a:t>
            </a:r>
            <a:r>
              <a:rPr lang="en-US" baseline="0" dirty="0" smtClean="0"/>
              <a:t> do you notice?  Read the print. (Explain some of the dust storm background) What conclusions can you put down?</a:t>
            </a:r>
            <a:endParaRPr lang="en-US" dirty="0" smtClean="0"/>
          </a:p>
          <a:p>
            <a:endParaRPr lang="en-US" dirty="0"/>
          </a:p>
        </p:txBody>
      </p:sp>
      <p:sp>
        <p:nvSpPr>
          <p:cNvPr id="4" name="Slide Number Placeholder 3"/>
          <p:cNvSpPr>
            <a:spLocks noGrp="1"/>
          </p:cNvSpPr>
          <p:nvPr>
            <p:ph type="sldNum" sz="quarter" idx="10"/>
          </p:nvPr>
        </p:nvSpPr>
        <p:spPr/>
        <p:txBody>
          <a:bodyPr/>
          <a:lstStyle/>
          <a:p>
            <a:fld id="{1865CDDA-B01A-CF4E-BEAA-950F4DFE5458}" type="slidenum">
              <a:rPr lang="en-US" smtClean="0"/>
              <a:t>14</a:t>
            </a:fld>
            <a:endParaRPr lang="en-US"/>
          </a:p>
        </p:txBody>
      </p:sp>
    </p:spTree>
    <p:extLst>
      <p:ext uri="{BB962C8B-B14F-4D97-AF65-F5344CB8AC3E}">
        <p14:creationId xmlns:p14="http://schemas.microsoft.com/office/powerpoint/2010/main" val="535485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Write down the name of this</a:t>
            </a:r>
            <a:r>
              <a:rPr lang="en-US" baseline="0" dirty="0" smtClean="0"/>
              <a:t> slide. </a:t>
            </a:r>
            <a:endParaRPr lang="en-US" dirty="0"/>
          </a:p>
        </p:txBody>
      </p:sp>
      <p:sp>
        <p:nvSpPr>
          <p:cNvPr id="4" name="Slide Number Placeholder 3"/>
          <p:cNvSpPr>
            <a:spLocks noGrp="1"/>
          </p:cNvSpPr>
          <p:nvPr>
            <p:ph type="sldNum" sz="quarter" idx="10"/>
          </p:nvPr>
        </p:nvSpPr>
        <p:spPr/>
        <p:txBody>
          <a:bodyPr/>
          <a:lstStyle/>
          <a:p>
            <a:fld id="{1865CDDA-B01A-CF4E-BEAA-950F4DFE5458}" type="slidenum">
              <a:rPr lang="en-US" smtClean="0"/>
              <a:t>15</a:t>
            </a:fld>
            <a:endParaRPr lang="en-US"/>
          </a:p>
        </p:txBody>
      </p:sp>
    </p:spTree>
    <p:extLst>
      <p:ext uri="{BB962C8B-B14F-4D97-AF65-F5344CB8AC3E}">
        <p14:creationId xmlns:p14="http://schemas.microsoft.com/office/powerpoint/2010/main" val="14711482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Write down the name of this</a:t>
            </a:r>
            <a:r>
              <a:rPr lang="en-US" baseline="0" dirty="0" smtClean="0"/>
              <a:t> slide. </a:t>
            </a:r>
            <a:endParaRPr lang="en-US" dirty="0"/>
          </a:p>
        </p:txBody>
      </p:sp>
      <p:sp>
        <p:nvSpPr>
          <p:cNvPr id="4" name="Slide Number Placeholder 3"/>
          <p:cNvSpPr>
            <a:spLocks noGrp="1"/>
          </p:cNvSpPr>
          <p:nvPr>
            <p:ph type="sldNum" sz="quarter" idx="10"/>
          </p:nvPr>
        </p:nvSpPr>
        <p:spPr/>
        <p:txBody>
          <a:bodyPr/>
          <a:lstStyle/>
          <a:p>
            <a:fld id="{1865CDDA-B01A-CF4E-BEAA-950F4DFE5458}" type="slidenum">
              <a:rPr lang="en-US" smtClean="0"/>
              <a:t>16</a:t>
            </a:fld>
            <a:endParaRPr lang="en-US"/>
          </a:p>
        </p:txBody>
      </p:sp>
    </p:spTree>
    <p:extLst>
      <p:ext uri="{BB962C8B-B14F-4D97-AF65-F5344CB8AC3E}">
        <p14:creationId xmlns:p14="http://schemas.microsoft.com/office/powerpoint/2010/main" val="919814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13BDDE5-3B13-7544-9F9F-463FA78A7167}" type="datetimeFigureOut">
              <a:rPr lang="en-US" smtClean="0"/>
              <a:t>8/25/17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FA6A3E-06F7-9A4E-AF98-72849377FE1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13BDDE5-3B13-7544-9F9F-463FA78A7167}" type="datetimeFigureOut">
              <a:rPr lang="en-US" smtClean="0"/>
              <a:t>8/25/17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FA6A3E-06F7-9A4E-AF98-72849377FE1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13BDDE5-3B13-7544-9F9F-463FA78A7167}" type="datetimeFigureOut">
              <a:rPr lang="en-US" smtClean="0"/>
              <a:t>8/25/17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FA6A3E-06F7-9A4E-AF98-72849377FE1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13BDDE5-3B13-7544-9F9F-463FA78A7167}" type="datetimeFigureOut">
              <a:rPr lang="en-US" smtClean="0"/>
              <a:t>8/25/17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FA6A3E-06F7-9A4E-AF98-72849377FE1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3BDDE5-3B13-7544-9F9F-463FA78A7167}" type="datetimeFigureOut">
              <a:rPr lang="en-US" smtClean="0"/>
              <a:t>8/25/17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FA6A3E-06F7-9A4E-AF98-72849377FE1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13BDDE5-3B13-7544-9F9F-463FA78A7167}" type="datetimeFigureOut">
              <a:rPr lang="en-US" smtClean="0"/>
              <a:t>8/25/17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FA6A3E-06F7-9A4E-AF98-72849377FE1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13BDDE5-3B13-7544-9F9F-463FA78A7167}" type="datetimeFigureOut">
              <a:rPr lang="en-US" smtClean="0"/>
              <a:t>8/25/17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FA6A3E-06F7-9A4E-AF98-72849377FE1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13BDDE5-3B13-7544-9F9F-463FA78A7167}" type="datetimeFigureOut">
              <a:rPr lang="en-US" smtClean="0"/>
              <a:t>8/25/17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FA6A3E-06F7-9A4E-AF98-72849377FE1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3BDDE5-3B13-7544-9F9F-463FA78A7167}" type="datetimeFigureOut">
              <a:rPr lang="en-US" smtClean="0"/>
              <a:t>8/25/17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FA6A3E-06F7-9A4E-AF98-72849377FE1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3BDDE5-3B13-7544-9F9F-463FA78A7167}" type="datetimeFigureOut">
              <a:rPr lang="en-US" smtClean="0"/>
              <a:t>8/25/17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FA6A3E-06F7-9A4E-AF98-72849377FE1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3BDDE5-3B13-7544-9F9F-463FA78A7167}" type="datetimeFigureOut">
              <a:rPr lang="en-US" smtClean="0"/>
              <a:t>8/25/17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FA6A3E-06F7-9A4E-AF98-72849377FE1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3BDDE5-3B13-7544-9F9F-463FA78A7167}" type="datetimeFigureOut">
              <a:rPr lang="en-US" smtClean="0"/>
              <a:t>8/25/17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FA6A3E-06F7-9A4E-AF98-72849377FE10}" type="slidenum">
              <a:rPr lang="en-US" smtClean="0"/>
              <a:t>‹#›</a:t>
            </a:fld>
            <a:endParaRPr lang="en-US"/>
          </a:p>
        </p:txBody>
      </p:sp>
    </p:spTree>
    <p:extLst>
      <p:ext uri="{BB962C8B-B14F-4D97-AF65-F5344CB8AC3E}">
        <p14:creationId xmlns:p14="http://schemas.microsoft.com/office/powerpoint/2010/main" val="72244896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7.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1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image" Target="../media/image12.jpg"/></Relationships>
</file>

<file path=ppt/slides/_rels/slide16.xml.rels><?xml version="1.0" encoding="UTF-8" standalone="yes"?>
<Relationships xmlns="http://schemas.openxmlformats.org/package/2006/relationships"><Relationship Id="rId3" Type="http://schemas.openxmlformats.org/officeDocument/2006/relationships/hyperlink" Target="https://www.britannica.com/event/Great-Depression" TargetMode="External"/><Relationship Id="rId4" Type="http://schemas.openxmlformats.org/officeDocument/2006/relationships/image" Target="../media/image13.jpg"/><Relationship Id="rId1" Type="http://schemas.openxmlformats.org/officeDocument/2006/relationships/slideLayout" Target="../slideLayouts/slideLayout9.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1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7.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8.jpg"/></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Stock" TargetMode="External"/><Relationship Id="rId4" Type="http://schemas.openxmlformats.org/officeDocument/2006/relationships/hyperlink" Target="https://en.wikipedia.org/wiki/Stock_market" TargetMode="External"/><Relationship Id="rId1" Type="http://schemas.openxmlformats.org/officeDocument/2006/relationships/slideLayout" Target="../slideLayouts/slideLayout9.xml"/><Relationship Id="rId2"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hyperlink" Target="http://www.investopedia.com/terms/f/floor.asp" TargetMode="External"/><Relationship Id="rId4" Type="http://schemas.openxmlformats.org/officeDocument/2006/relationships/hyperlink" Target="http://www.investopedia.com/terms/n/nyse.asp" TargetMode="External"/><Relationship Id="rId5" Type="http://schemas.openxmlformats.org/officeDocument/2006/relationships/hyperlink" Target="http://www.investopedia.com/terms/c/cbot.asp" TargetMode="External"/><Relationship Id="rId1" Type="http://schemas.openxmlformats.org/officeDocument/2006/relationships/slideLayout" Target="../slideLayouts/slideLayout9.xml"/><Relationship Id="rId2"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Great Depression</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127166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Bonus </a:t>
            </a:r>
            <a:r>
              <a:rPr lang="en-US" dirty="0"/>
              <a:t>Army Marchers</a:t>
            </a:r>
            <a:br>
              <a:rPr lang="en-US" dirty="0"/>
            </a:br>
            <a:r>
              <a:rPr lang="en-US" sz="900" dirty="0"/>
              <a:t>http://</a:t>
            </a:r>
            <a:r>
              <a:rPr lang="en-US" sz="900" dirty="0" err="1"/>
              <a:t>sites.austincc.edu</a:t>
            </a:r>
            <a:r>
              <a:rPr lang="en-US" sz="900" dirty="0"/>
              <a:t>/caddis/stock-market-crash-great-depression/</a:t>
            </a:r>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l="13294" r="13294"/>
          <a:stretch>
            <a:fillRect/>
          </a:stretch>
        </p:blipFill>
        <p:spPr/>
      </p:pic>
      <p:sp>
        <p:nvSpPr>
          <p:cNvPr id="4" name="Text Placeholder 3"/>
          <p:cNvSpPr>
            <a:spLocks noGrp="1"/>
          </p:cNvSpPr>
          <p:nvPr>
            <p:ph type="body" sz="half" idx="2"/>
          </p:nvPr>
        </p:nvSpPr>
        <p:spPr/>
        <p:txBody>
          <a:bodyPr>
            <a:normAutofit fontScale="92500" lnSpcReduction="20000"/>
          </a:bodyPr>
          <a:lstStyle/>
          <a:p>
            <a:r>
              <a:rPr lang="en-US" sz="2500" dirty="0" smtClean="0"/>
              <a:t>“Bonus </a:t>
            </a:r>
            <a:r>
              <a:rPr lang="en-US" sz="2500" dirty="0"/>
              <a:t>Army Marchers Clash With Police In Washington, D.C., </a:t>
            </a:r>
            <a:r>
              <a:rPr lang="en-US" sz="2500" dirty="0" smtClean="0"/>
              <a:t>1932. </a:t>
            </a:r>
            <a:r>
              <a:rPr lang="en-US" sz="2500" dirty="0"/>
              <a:t>Many of the war veterans had been out of work since the beginning of the Great Depression. The World War Adjusted Compensation Act of 1924 had awarded them bonuses in the form of certificates they could not redeem until </a:t>
            </a:r>
            <a:r>
              <a:rPr lang="en-US" sz="2500" dirty="0" smtClean="0"/>
              <a:t>1945. </a:t>
            </a:r>
            <a:r>
              <a:rPr lang="en-US" sz="2500" dirty="0"/>
              <a:t>The principal demand of the Bonus Army was the immediate cash payment of their certificates</a:t>
            </a:r>
            <a:r>
              <a:rPr lang="en-US" dirty="0" smtClean="0"/>
              <a:t>.” </a:t>
            </a:r>
            <a:r>
              <a:rPr lang="en-US" sz="900" dirty="0" smtClean="0"/>
              <a:t>Wikipedia</a:t>
            </a:r>
            <a:endParaRPr lang="en-US" sz="900" dirty="0"/>
          </a:p>
        </p:txBody>
      </p:sp>
    </p:spTree>
    <p:extLst>
      <p:ext uri="{BB962C8B-B14F-4D97-AF65-F5344CB8AC3E}">
        <p14:creationId xmlns:p14="http://schemas.microsoft.com/office/powerpoint/2010/main" val="2125732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Arthur </a:t>
            </a:r>
            <a:r>
              <a:rPr lang="en-US" sz="3600" dirty="0" smtClean="0"/>
              <a:t>Rothstein</a:t>
            </a:r>
            <a:r>
              <a:rPr lang="en-US" sz="3600" dirty="0"/>
              <a:t/>
            </a:r>
            <a:br>
              <a:rPr lang="en-US" sz="3600" dirty="0"/>
            </a:br>
            <a:r>
              <a:rPr lang="en-US" sz="900" dirty="0"/>
              <a:t>http://</a:t>
            </a:r>
            <a:r>
              <a:rPr lang="en-US" sz="900" dirty="0" err="1"/>
              <a:t>photogrammar.yale.edu</a:t>
            </a:r>
            <a:r>
              <a:rPr lang="en-US" sz="900" dirty="0"/>
              <a:t>/records/</a:t>
            </a:r>
            <a:r>
              <a:rPr lang="en-US" sz="900" dirty="0" err="1"/>
              <a:t>index.php?record</a:t>
            </a:r>
            <a:r>
              <a:rPr lang="en-US" sz="900" dirty="0"/>
              <a:t>=fsa1997009951/PP</a:t>
            </a:r>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l="5105" r="5105"/>
          <a:stretch>
            <a:fillRect/>
          </a:stretch>
        </p:blipFill>
        <p:spPr/>
      </p:pic>
      <p:sp>
        <p:nvSpPr>
          <p:cNvPr id="4" name="Text Placeholder 3"/>
          <p:cNvSpPr>
            <a:spLocks noGrp="1"/>
          </p:cNvSpPr>
          <p:nvPr>
            <p:ph type="body" sz="half" idx="2"/>
          </p:nvPr>
        </p:nvSpPr>
        <p:spPr/>
        <p:txBody>
          <a:bodyPr>
            <a:normAutofit/>
          </a:bodyPr>
          <a:lstStyle/>
          <a:p>
            <a:r>
              <a:rPr lang="en-US" sz="3200" dirty="0"/>
              <a:t>Children at city dump, Ambridge, </a:t>
            </a:r>
            <a:r>
              <a:rPr lang="en-US" sz="3200" dirty="0" smtClean="0"/>
              <a:t>Pennsylvania</a:t>
            </a:r>
          </a:p>
          <a:p>
            <a:r>
              <a:rPr lang="en-US" sz="3200" dirty="0" smtClean="0"/>
              <a:t>1938</a:t>
            </a:r>
            <a:endParaRPr lang="en-US" sz="3200" dirty="0"/>
          </a:p>
        </p:txBody>
      </p:sp>
    </p:spTree>
    <p:extLst>
      <p:ext uri="{BB962C8B-B14F-4D97-AF65-F5344CB8AC3E}">
        <p14:creationId xmlns:p14="http://schemas.microsoft.com/office/powerpoint/2010/main" val="15665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Bread Lines</a:t>
            </a:r>
            <a:endParaRPr lang="en-US" dirty="0"/>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l="17119" r="17119"/>
          <a:stretch>
            <a:fillRect/>
          </a:stretch>
        </p:blipFill>
        <p:spPr/>
      </p:pic>
      <p:sp>
        <p:nvSpPr>
          <p:cNvPr id="4" name="Text Placeholder 3"/>
          <p:cNvSpPr>
            <a:spLocks noGrp="1"/>
          </p:cNvSpPr>
          <p:nvPr>
            <p:ph type="body" sz="half" idx="2"/>
          </p:nvPr>
        </p:nvSpPr>
        <p:spPr/>
        <p:txBody>
          <a:bodyPr>
            <a:normAutofit/>
          </a:bodyPr>
          <a:lstStyle/>
          <a:p>
            <a:r>
              <a:rPr lang="en-US" sz="3200" dirty="0" smtClean="0"/>
              <a:t>By early 1955, more than 12 million people, or 25% of eligible workers, were unemployed.</a:t>
            </a:r>
          </a:p>
          <a:p>
            <a:r>
              <a:rPr lang="en-US" dirty="0" smtClean="0"/>
              <a:t>http</a:t>
            </a:r>
            <a:r>
              <a:rPr lang="en-US" dirty="0"/>
              <a:t>://</a:t>
            </a:r>
            <a:r>
              <a:rPr lang="en-US" dirty="0" err="1"/>
              <a:t>www.history.com</a:t>
            </a:r>
            <a:r>
              <a:rPr lang="en-US" dirty="0"/>
              <a:t>/topics/great-depression/pictures/soup-kitchens-and-breadlines/bread-line-in-depression-era-new-</a:t>
            </a:r>
            <a:r>
              <a:rPr lang="en-US" dirty="0" err="1"/>
              <a:t>york</a:t>
            </a:r>
            <a:endParaRPr lang="en-US" dirty="0"/>
          </a:p>
        </p:txBody>
      </p:sp>
    </p:spTree>
    <p:extLst>
      <p:ext uri="{BB962C8B-B14F-4D97-AF65-F5344CB8AC3E}">
        <p14:creationId xmlns:p14="http://schemas.microsoft.com/office/powerpoint/2010/main" val="1441132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Drought</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1690" b="1690"/>
          <a:stretch>
            <a:fillRect/>
          </a:stretch>
        </p:blipFill>
        <p:spPr/>
      </p:pic>
      <p:sp>
        <p:nvSpPr>
          <p:cNvPr id="4" name="Text Placeholder 3"/>
          <p:cNvSpPr>
            <a:spLocks noGrp="1"/>
          </p:cNvSpPr>
          <p:nvPr>
            <p:ph type="body" sz="half" idx="2"/>
          </p:nvPr>
        </p:nvSpPr>
        <p:spPr/>
        <p:txBody>
          <a:bodyPr>
            <a:normAutofit/>
          </a:bodyPr>
          <a:lstStyle/>
          <a:p>
            <a:r>
              <a:rPr lang="en-US" sz="2400" dirty="0"/>
              <a:t>A corn field withered and broken by drought and wind in Shawnee County, Kan., </a:t>
            </a:r>
            <a:r>
              <a:rPr lang="en-US" sz="2400" dirty="0" smtClean="0"/>
              <a:t>1936.</a:t>
            </a:r>
            <a:endParaRPr lang="en-US" sz="2400" dirty="0"/>
          </a:p>
          <a:p>
            <a:r>
              <a:rPr lang="en-US" sz="1800" cap="all" dirty="0" smtClean="0"/>
              <a:t>COURTESY </a:t>
            </a:r>
            <a:r>
              <a:rPr lang="en-US" sz="1800" cap="all" dirty="0"/>
              <a:t>KANSASMEMORY.ORG KANSAS HISTORICAL SOCIETY </a:t>
            </a:r>
          </a:p>
          <a:p>
            <a:endParaRPr lang="en-US" sz="2400" dirty="0"/>
          </a:p>
        </p:txBody>
      </p:sp>
    </p:spTree>
    <p:extLst>
      <p:ext uri="{BB962C8B-B14F-4D97-AF65-F5344CB8AC3E}">
        <p14:creationId xmlns:p14="http://schemas.microsoft.com/office/powerpoint/2010/main" val="907748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Dust Storm</a:t>
            </a:r>
            <a:endParaRPr lang="en-US" dirty="0"/>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l="15930" r="15930"/>
          <a:stretch>
            <a:fillRect/>
          </a:stretch>
        </p:blipFill>
        <p:spPr/>
      </p:pic>
      <p:sp>
        <p:nvSpPr>
          <p:cNvPr id="4" name="Text Placeholder 3"/>
          <p:cNvSpPr>
            <a:spLocks noGrp="1"/>
          </p:cNvSpPr>
          <p:nvPr>
            <p:ph type="body" sz="half" idx="2"/>
          </p:nvPr>
        </p:nvSpPr>
        <p:spPr/>
        <p:txBody>
          <a:bodyPr>
            <a:normAutofit/>
          </a:bodyPr>
          <a:lstStyle/>
          <a:p>
            <a:r>
              <a:rPr lang="en-US" sz="2400" b="1" dirty="0" smtClean="0"/>
              <a:t>A black blizzard </a:t>
            </a:r>
            <a:r>
              <a:rPr lang="en-US" sz="2400" b="1" dirty="0"/>
              <a:t> over Prowers Co., Colorado, 1937. (Western History Collection, University of Oklahoma)</a:t>
            </a:r>
            <a:endParaRPr lang="en-US" sz="2400" dirty="0"/>
          </a:p>
        </p:txBody>
      </p:sp>
    </p:spTree>
    <p:extLst>
      <p:ext uri="{BB962C8B-B14F-4D97-AF65-F5344CB8AC3E}">
        <p14:creationId xmlns:p14="http://schemas.microsoft.com/office/powerpoint/2010/main" val="177649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Dust Boy</a:t>
            </a:r>
            <a:endParaRPr lang="en-US" dirty="0"/>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t="9110" b="9110"/>
          <a:stretch>
            <a:fillRect/>
          </a:stretch>
        </p:blipFill>
        <p:spPr/>
      </p:pic>
      <p:sp>
        <p:nvSpPr>
          <p:cNvPr id="4" name="Text Placeholder 3"/>
          <p:cNvSpPr>
            <a:spLocks noGrp="1"/>
          </p:cNvSpPr>
          <p:nvPr>
            <p:ph type="body" sz="half" idx="2"/>
          </p:nvPr>
        </p:nvSpPr>
        <p:spPr/>
        <p:txBody>
          <a:bodyPr>
            <a:normAutofit/>
          </a:bodyPr>
          <a:lstStyle/>
          <a:p>
            <a:r>
              <a:rPr lang="en-US" sz="2800" b="1" dirty="0"/>
              <a:t>Dust is too much for this farmer's son in Cimarron County, Oklahoma. Arthur Rothstein, photographer, 1936. (Library of Congress)</a:t>
            </a:r>
            <a:endParaRPr lang="en-US" sz="2800" dirty="0"/>
          </a:p>
        </p:txBody>
      </p:sp>
    </p:spTree>
    <p:extLst>
      <p:ext uri="{BB962C8B-B14F-4D97-AF65-F5344CB8AC3E}">
        <p14:creationId xmlns:p14="http://schemas.microsoft.com/office/powerpoint/2010/main" val="1289725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Dust </a:t>
            </a:r>
            <a:r>
              <a:rPr lang="en-US" dirty="0" smtClean="0"/>
              <a:t>Boy</a:t>
            </a:r>
            <a:br>
              <a:rPr lang="en-US" dirty="0" smtClean="0"/>
            </a:br>
            <a:r>
              <a:rPr lang="en-US" sz="900" i="1" dirty="0"/>
              <a:t>Library of Congress, Washington, D.C., Arthur Rothstein (neg. no. LC-USF34-005788-D)</a:t>
            </a:r>
            <a:endParaRPr lang="en-US" sz="900" dirty="0"/>
          </a:p>
        </p:txBody>
      </p:sp>
      <p:sp>
        <p:nvSpPr>
          <p:cNvPr id="4" name="Text Placeholder 3"/>
          <p:cNvSpPr>
            <a:spLocks noGrp="1"/>
          </p:cNvSpPr>
          <p:nvPr>
            <p:ph type="body" sz="half" idx="2"/>
          </p:nvPr>
        </p:nvSpPr>
        <p:spPr>
          <a:xfrm>
            <a:off x="839788" y="2057399"/>
            <a:ext cx="3932237" cy="4143375"/>
          </a:xfrm>
        </p:spPr>
        <p:txBody>
          <a:bodyPr>
            <a:normAutofit fontScale="55000" lnSpcReduction="20000"/>
          </a:bodyPr>
          <a:lstStyle/>
          <a:p>
            <a:r>
              <a:rPr lang="en-US" sz="3700" dirty="0"/>
              <a:t>The </a:t>
            </a:r>
            <a:r>
              <a:rPr lang="en-US" sz="3700" u="sng" dirty="0">
                <a:hlinkClick r:id="rId3"/>
              </a:rPr>
              <a:t>Great Depression</a:t>
            </a:r>
            <a:r>
              <a:rPr lang="en-US" sz="3700" dirty="0"/>
              <a:t> of the 1930s worsened the already bleak economic situation of African Americans. They were the first to be laid off from their jobs, and they suffered from an unemployment rate two to three times that of whites. In early public assistance programs African Americans often received substantially less aid than whites, and some charitable organizations even excluded blacks from their soup kitchens</a:t>
            </a:r>
            <a:r>
              <a:rPr lang="en-US" sz="3700" dirty="0" smtClean="0"/>
              <a:t>.</a:t>
            </a:r>
          </a:p>
          <a:p>
            <a:r>
              <a:rPr lang="en-US" sz="1300" dirty="0"/>
              <a:t>https://</a:t>
            </a:r>
            <a:r>
              <a:rPr lang="en-US" sz="1300" dirty="0" err="1"/>
              <a:t>www.britannica.com</a:t>
            </a:r>
            <a:r>
              <a:rPr lang="en-US" sz="1300" dirty="0"/>
              <a:t>/topic/African-American/African-American-life-during-the-Great-Depression-and-the-New-Deal</a:t>
            </a:r>
            <a:endParaRPr lang="en-US" sz="1300" dirty="0"/>
          </a:p>
        </p:txBody>
      </p:sp>
      <p:pic>
        <p:nvPicPr>
          <p:cNvPr id="7" name="Picture Placeholder 6"/>
          <p:cNvPicPr>
            <a:picLocks noGrp="1" noChangeAspect="1"/>
          </p:cNvPicPr>
          <p:nvPr>
            <p:ph type="pic" idx="1"/>
          </p:nvPr>
        </p:nvPicPr>
        <p:blipFill>
          <a:blip r:embed="rId4">
            <a:extLst>
              <a:ext uri="{28A0092B-C50C-407E-A947-70E740481C1C}">
                <a14:useLocalDpi xmlns:a14="http://schemas.microsoft.com/office/drawing/2010/main" val="0"/>
              </a:ext>
            </a:extLst>
          </a:blip>
          <a:srcRect l="4184" r="4184"/>
          <a:stretch>
            <a:fillRect/>
          </a:stretch>
        </p:blipFill>
        <p:spPr>
          <a:xfrm>
            <a:off x="5140325" y="800100"/>
            <a:ext cx="6172200" cy="4873625"/>
          </a:xfrm>
        </p:spPr>
      </p:pic>
    </p:spTree>
    <p:extLst>
      <p:ext uri="{BB962C8B-B14F-4D97-AF65-F5344CB8AC3E}">
        <p14:creationId xmlns:p14="http://schemas.microsoft.com/office/powerpoint/2010/main" val="1887775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Hobos Riding Freight Car to California</a:t>
            </a:r>
            <a:br>
              <a:rPr lang="en-US" dirty="0"/>
            </a:b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962" r="962"/>
          <a:stretch>
            <a:fillRect/>
          </a:stretch>
        </p:blipFill>
        <p:spPr/>
      </p:pic>
      <p:sp>
        <p:nvSpPr>
          <p:cNvPr id="4" name="Text Placeholder 3"/>
          <p:cNvSpPr>
            <a:spLocks noGrp="1"/>
          </p:cNvSpPr>
          <p:nvPr>
            <p:ph type="body" sz="half" idx="2"/>
          </p:nvPr>
        </p:nvSpPr>
        <p:spPr/>
        <p:txBody>
          <a:bodyPr>
            <a:normAutofit/>
          </a:bodyPr>
          <a:lstStyle/>
          <a:p>
            <a:r>
              <a:rPr lang="en-US" sz="2400" dirty="0"/>
              <a:t>Several hobos ride a freight car hanging over the side while others lay in the shade behind them. These hobos ride empty freight </a:t>
            </a:r>
            <a:r>
              <a:rPr lang="en-US" sz="2400" dirty="0" smtClean="0"/>
              <a:t>cars </a:t>
            </a:r>
            <a:r>
              <a:rPr lang="en-US" sz="2400" dirty="0"/>
              <a:t>to Southern California</a:t>
            </a:r>
            <a:r>
              <a:rPr lang="en-US" sz="2400" dirty="0" smtClean="0"/>
              <a:t>.</a:t>
            </a:r>
          </a:p>
          <a:p>
            <a:r>
              <a:rPr lang="en-US" sz="2400" dirty="0"/>
              <a:t>October 23, 1934</a:t>
            </a:r>
          </a:p>
        </p:txBody>
      </p:sp>
    </p:spTree>
    <p:extLst>
      <p:ext uri="{BB962C8B-B14F-4D97-AF65-F5344CB8AC3E}">
        <p14:creationId xmlns:p14="http://schemas.microsoft.com/office/powerpoint/2010/main" val="19767392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Dorothea Lange</a:t>
            </a:r>
            <a:r>
              <a:rPr lang="en-US" dirty="0"/>
              <a:t/>
            </a:r>
            <a:br>
              <a:rPr lang="en-US" dirty="0"/>
            </a:br>
            <a:r>
              <a:rPr lang="en-US" sz="900" dirty="0"/>
              <a:t>http://</a:t>
            </a:r>
            <a:r>
              <a:rPr lang="en-US" sz="900" dirty="0" err="1"/>
              <a:t>photogrammar.yale.edu</a:t>
            </a:r>
            <a:r>
              <a:rPr lang="en-US" sz="900" dirty="0"/>
              <a:t>/records/</a:t>
            </a:r>
            <a:r>
              <a:rPr lang="en-US" sz="900" dirty="0" err="1"/>
              <a:t>index.php?record</a:t>
            </a:r>
            <a:r>
              <a:rPr lang="en-US" sz="900" dirty="0"/>
              <a:t>=fsa2000001828/PP</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530960" y="-65987"/>
            <a:ext cx="6220773" cy="6923987"/>
          </a:xfrm>
        </p:spPr>
      </p:pic>
      <p:sp>
        <p:nvSpPr>
          <p:cNvPr id="4" name="Text Placeholder 3"/>
          <p:cNvSpPr>
            <a:spLocks noGrp="1"/>
          </p:cNvSpPr>
          <p:nvPr>
            <p:ph type="body" sz="half" idx="2"/>
          </p:nvPr>
        </p:nvSpPr>
        <p:spPr/>
        <p:txBody>
          <a:bodyPr>
            <a:normAutofit/>
          </a:bodyPr>
          <a:lstStyle/>
          <a:p>
            <a:r>
              <a:rPr lang="en-US" sz="3200" dirty="0"/>
              <a:t>Migrant pea pickers from many states line up with their filled hampers on the edge of the field. They wait their turn for weighing. Near Westley, California</a:t>
            </a:r>
          </a:p>
        </p:txBody>
      </p:sp>
    </p:spTree>
    <p:extLst>
      <p:ext uri="{BB962C8B-B14F-4D97-AF65-F5344CB8AC3E}">
        <p14:creationId xmlns:p14="http://schemas.microsoft.com/office/powerpoint/2010/main" val="1180383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Dorothea </a:t>
            </a:r>
            <a:r>
              <a:rPr lang="en-US" dirty="0" smtClean="0"/>
              <a:t>Lange</a:t>
            </a:r>
            <a:br>
              <a:rPr lang="en-US" dirty="0" smtClean="0"/>
            </a:br>
            <a:r>
              <a:rPr lang="en-US" dirty="0" smtClean="0"/>
              <a:t>Migrant Family</a:t>
            </a:r>
            <a:r>
              <a:rPr lang="en-US" dirty="0"/>
              <a:t/>
            </a:r>
            <a:br>
              <a:rPr lang="en-US" dirty="0"/>
            </a:br>
            <a:r>
              <a:rPr lang="en-US" sz="900" dirty="0"/>
              <a:t>http://</a:t>
            </a:r>
            <a:r>
              <a:rPr lang="en-US" sz="900" dirty="0" err="1"/>
              <a:t>photogrammar.yale.edu</a:t>
            </a:r>
            <a:r>
              <a:rPr lang="en-US" sz="900" dirty="0"/>
              <a:t>/records/</a:t>
            </a:r>
            <a:r>
              <a:rPr lang="en-US" sz="900" dirty="0" err="1"/>
              <a:t>index.php?record</a:t>
            </a:r>
            <a:r>
              <a:rPr lang="en-US" sz="900" dirty="0"/>
              <a:t>=fsa1998018331/PP</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15070" y="987425"/>
            <a:ext cx="6108435" cy="4873625"/>
          </a:xfrm>
        </p:spPr>
      </p:pic>
      <p:sp>
        <p:nvSpPr>
          <p:cNvPr id="4" name="Text Placeholder 3"/>
          <p:cNvSpPr>
            <a:spLocks noGrp="1"/>
          </p:cNvSpPr>
          <p:nvPr>
            <p:ph type="body" sz="half" idx="2"/>
          </p:nvPr>
        </p:nvSpPr>
        <p:spPr/>
        <p:txBody>
          <a:bodyPr>
            <a:noAutofit/>
          </a:bodyPr>
          <a:lstStyle/>
          <a:p>
            <a:r>
              <a:rPr lang="en-US" sz="2400" dirty="0"/>
              <a:t>Migrant family in Kern County. This family was sent back at the state line by the Los Angeles police. Refused entrance into California, and it was only after they had gone back to Arkansas to borrow fifty dollars cash to show at the border that they were permitted to </a:t>
            </a:r>
            <a:r>
              <a:rPr lang="en-US" sz="2400" dirty="0" smtClean="0"/>
              <a:t>enter. </a:t>
            </a:r>
          </a:p>
          <a:p>
            <a:r>
              <a:rPr lang="en-US" sz="2400" dirty="0" smtClean="0"/>
              <a:t>1936</a:t>
            </a:r>
            <a:endParaRPr lang="en-US" sz="2400" dirty="0"/>
          </a:p>
        </p:txBody>
      </p:sp>
    </p:spTree>
    <p:extLst>
      <p:ext uri="{BB962C8B-B14F-4D97-AF65-F5344CB8AC3E}">
        <p14:creationId xmlns:p14="http://schemas.microsoft.com/office/powerpoint/2010/main" val="1593561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base"/>
            <a:r>
              <a:rPr lang="en-US" b="1" dirty="0"/>
              <a:t>The </a:t>
            </a:r>
            <a:r>
              <a:rPr lang="en-US" b="1" dirty="0" smtClean="0"/>
              <a:t>Stock Market Crash </a:t>
            </a:r>
            <a:r>
              <a:rPr lang="en-US" b="1" dirty="0"/>
              <a:t>of </a:t>
            </a:r>
            <a:r>
              <a:rPr lang="en-US" b="1" dirty="0" smtClean="0"/>
              <a:t>'</a:t>
            </a:r>
            <a:r>
              <a:rPr lang="en-US" sz="2800" b="1" dirty="0" smtClean="0"/>
              <a:t>29</a:t>
            </a:r>
            <a:br>
              <a:rPr lang="en-US" sz="2800" b="1" dirty="0" smtClean="0"/>
            </a:br>
            <a:r>
              <a:rPr lang="en-US" sz="2800" b="1" dirty="0" smtClean="0"/>
              <a:t>Definition</a:t>
            </a:r>
            <a:r>
              <a:rPr lang="en-US" sz="900" b="1" dirty="0"/>
              <a:t/>
            </a:r>
            <a:br>
              <a:rPr lang="en-US" sz="900" b="1" dirty="0"/>
            </a:br>
            <a:r>
              <a:rPr lang="en-US" sz="900" b="1" dirty="0"/>
              <a:t>http://</a:t>
            </a:r>
            <a:r>
              <a:rPr lang="en-US" sz="900" b="1" dirty="0" err="1"/>
              <a:t>content.time.com</a:t>
            </a:r>
            <a:r>
              <a:rPr lang="en-US" sz="900" b="1" dirty="0"/>
              <a:t>/time/</a:t>
            </a:r>
            <a:r>
              <a:rPr lang="en-US" sz="900" b="1" dirty="0" err="1"/>
              <a:t>photogallery</a:t>
            </a:r>
            <a:r>
              <a:rPr lang="en-US" sz="900" b="1" dirty="0"/>
              <a:t>/0,29307,1677033_1474466,00.html</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8130" r="8130"/>
          <a:stretch>
            <a:fillRect/>
          </a:stretch>
        </p:blipFill>
        <p:spPr/>
      </p:pic>
      <p:sp>
        <p:nvSpPr>
          <p:cNvPr id="4" name="Text Placeholder 3"/>
          <p:cNvSpPr>
            <a:spLocks noGrp="1"/>
          </p:cNvSpPr>
          <p:nvPr>
            <p:ph type="body" sz="half" idx="2"/>
          </p:nvPr>
        </p:nvSpPr>
        <p:spPr/>
        <p:txBody>
          <a:bodyPr>
            <a:normAutofit/>
          </a:bodyPr>
          <a:lstStyle/>
          <a:p>
            <a:r>
              <a:rPr lang="en-US" sz="2400" dirty="0" smtClean="0"/>
              <a:t>Hysteria on the Street</a:t>
            </a:r>
          </a:p>
          <a:p>
            <a:r>
              <a:rPr lang="en-US" sz="2400" dirty="0"/>
              <a:t>On the day of the collapse, the </a:t>
            </a:r>
            <a:r>
              <a:rPr lang="en-US" sz="2400" dirty="0" smtClean="0"/>
              <a:t>stock exchange </a:t>
            </a:r>
            <a:r>
              <a:rPr lang="en-US" sz="2400" dirty="0"/>
              <a:t>lost $14 billion in value, ten times the annual budget of the federal government at that time</a:t>
            </a:r>
            <a:r>
              <a:rPr lang="en-US" sz="2400" dirty="0" smtClean="0"/>
              <a:t>.</a:t>
            </a:r>
          </a:p>
          <a:p>
            <a:r>
              <a:rPr lang="en-US" sz="2400" dirty="0"/>
              <a:t>New York, 1929</a:t>
            </a:r>
          </a:p>
          <a:p>
            <a:endParaRPr lang="en-US" sz="2400" dirty="0"/>
          </a:p>
        </p:txBody>
      </p:sp>
    </p:spTree>
    <p:extLst>
      <p:ext uri="{BB962C8B-B14F-4D97-AF65-F5344CB8AC3E}">
        <p14:creationId xmlns:p14="http://schemas.microsoft.com/office/powerpoint/2010/main" val="1427673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Dorothea </a:t>
            </a:r>
            <a:r>
              <a:rPr lang="en-US" dirty="0" smtClean="0"/>
              <a:t>Lange</a:t>
            </a:r>
            <a:br>
              <a:rPr lang="en-US" dirty="0" smtClean="0"/>
            </a:br>
            <a:r>
              <a:rPr lang="en-US" dirty="0" smtClean="0"/>
              <a:t>Migrant Laborers</a:t>
            </a:r>
            <a:r>
              <a:rPr lang="en-US" dirty="0"/>
              <a:t/>
            </a:r>
            <a:br>
              <a:rPr lang="en-US" dirty="0"/>
            </a:br>
            <a:r>
              <a:rPr lang="en-US" sz="900" dirty="0"/>
              <a:t>http://</a:t>
            </a:r>
            <a:r>
              <a:rPr lang="en-US" sz="900" dirty="0" err="1"/>
              <a:t>photogrammar.yale.edu</a:t>
            </a:r>
            <a:r>
              <a:rPr lang="en-US" sz="900" dirty="0"/>
              <a:t>/records/</a:t>
            </a:r>
            <a:r>
              <a:rPr lang="en-US" sz="900" dirty="0" err="1"/>
              <a:t>index.php?record</a:t>
            </a:r>
            <a:r>
              <a:rPr lang="en-US" sz="900" dirty="0"/>
              <a:t>=fsa2000000853/PP</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591" r="591"/>
          <a:stretch>
            <a:fillRect/>
          </a:stretch>
        </p:blipFill>
        <p:spPr/>
      </p:pic>
      <p:sp>
        <p:nvSpPr>
          <p:cNvPr id="4" name="Text Placeholder 3"/>
          <p:cNvSpPr>
            <a:spLocks noGrp="1"/>
          </p:cNvSpPr>
          <p:nvPr>
            <p:ph type="body" sz="half" idx="2"/>
          </p:nvPr>
        </p:nvSpPr>
        <p:spPr/>
        <p:txBody>
          <a:bodyPr>
            <a:noAutofit/>
          </a:bodyPr>
          <a:lstStyle/>
          <a:p>
            <a:r>
              <a:rPr lang="en-US" sz="2400" b="1" dirty="0" smtClean="0"/>
              <a:t>Mexican*</a:t>
            </a:r>
            <a:r>
              <a:rPr lang="en-US" sz="2400" dirty="0" smtClean="0"/>
              <a:t> </a:t>
            </a:r>
            <a:r>
              <a:rPr lang="en-US" sz="2400" dirty="0"/>
              <a:t>migratory laborers under a Japanese field boss. These men are thinning and weeding cantaloupe plants. Wages </a:t>
            </a:r>
            <a:r>
              <a:rPr lang="en-US" sz="2400" dirty="0" smtClean="0"/>
              <a:t>were thirty </a:t>
            </a:r>
            <a:r>
              <a:rPr lang="en-US" sz="2400" dirty="0"/>
              <a:t>cents an hour. These young plants are "capped" with wax paper spread over a wire wicket to protect against cold and to accelerate growth. Imperial Valley, </a:t>
            </a:r>
            <a:r>
              <a:rPr lang="en-US" sz="2400" dirty="0" smtClean="0"/>
              <a:t>California 1937</a:t>
            </a:r>
            <a:endParaRPr lang="en-US" sz="2400" dirty="0"/>
          </a:p>
        </p:txBody>
      </p:sp>
    </p:spTree>
    <p:extLst>
      <p:ext uri="{BB962C8B-B14F-4D97-AF65-F5344CB8AC3E}">
        <p14:creationId xmlns:p14="http://schemas.microsoft.com/office/powerpoint/2010/main" val="48698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Dorothea Lange</a:t>
            </a:r>
            <a:br>
              <a:rPr lang="en-US" dirty="0"/>
            </a:br>
            <a:r>
              <a:rPr lang="en-US" sz="900" dirty="0"/>
              <a:t>http://</a:t>
            </a:r>
            <a:r>
              <a:rPr lang="en-US" sz="900" dirty="0" err="1"/>
              <a:t>photogrammar.yale.edu</a:t>
            </a:r>
            <a:r>
              <a:rPr lang="en-US" sz="900" dirty="0"/>
              <a:t>/records/</a:t>
            </a:r>
            <a:r>
              <a:rPr lang="en-US" sz="900" dirty="0" err="1"/>
              <a:t>index.php?record</a:t>
            </a:r>
            <a:r>
              <a:rPr lang="en-US" sz="900" dirty="0"/>
              <a:t>=fsa1998021862/PP</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18539" b="18539"/>
          <a:stretch>
            <a:fillRect/>
          </a:stretch>
        </p:blipFill>
        <p:spPr/>
      </p:pic>
      <p:sp>
        <p:nvSpPr>
          <p:cNvPr id="4" name="Text Placeholder 3"/>
          <p:cNvSpPr>
            <a:spLocks noGrp="1"/>
          </p:cNvSpPr>
          <p:nvPr>
            <p:ph type="body" sz="half" idx="2"/>
          </p:nvPr>
        </p:nvSpPr>
        <p:spPr/>
        <p:txBody>
          <a:bodyPr>
            <a:noAutofit/>
          </a:bodyPr>
          <a:lstStyle/>
          <a:p>
            <a:r>
              <a:rPr lang="en-US" sz="2800" dirty="0"/>
              <a:t>Grandmother of twenty-two children, from a farm in Oklahoma; eighty years old. Now living in camp on the outskirts of Bakersfield, California. "If you lose your pluck you lose the most there is in you - all you've got to live </a:t>
            </a:r>
            <a:r>
              <a:rPr lang="en-US" sz="2800" dirty="0" smtClean="0"/>
              <a:t>with.” 1936</a:t>
            </a:r>
            <a:endParaRPr lang="en-US" sz="2800" dirty="0"/>
          </a:p>
        </p:txBody>
      </p:sp>
    </p:spTree>
    <p:extLst>
      <p:ext uri="{BB962C8B-B14F-4D97-AF65-F5344CB8AC3E}">
        <p14:creationId xmlns:p14="http://schemas.microsoft.com/office/powerpoint/2010/main" val="615289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base"/>
            <a:r>
              <a:rPr lang="en-US" b="1" dirty="0"/>
              <a:t>The </a:t>
            </a:r>
            <a:r>
              <a:rPr lang="en-US" b="1" dirty="0" smtClean="0"/>
              <a:t>Stock Market Crash </a:t>
            </a:r>
            <a:r>
              <a:rPr lang="en-US" b="1" dirty="0"/>
              <a:t>of </a:t>
            </a:r>
            <a:r>
              <a:rPr lang="en-US" b="1" dirty="0" smtClean="0"/>
              <a:t>'</a:t>
            </a:r>
            <a:r>
              <a:rPr lang="en-US" sz="2800" b="1" dirty="0" smtClean="0"/>
              <a:t>29</a:t>
            </a:r>
            <a:r>
              <a:rPr lang="en-US" sz="900" b="1" dirty="0"/>
              <a:t/>
            </a:r>
            <a:br>
              <a:rPr lang="en-US" sz="900" b="1" dirty="0"/>
            </a:br>
            <a:r>
              <a:rPr lang="en-US" sz="900" b="1" dirty="0"/>
              <a:t>http://</a:t>
            </a:r>
            <a:r>
              <a:rPr lang="en-US" sz="900" b="1" dirty="0" err="1"/>
              <a:t>content.time.com</a:t>
            </a:r>
            <a:r>
              <a:rPr lang="en-US" sz="900" b="1" dirty="0"/>
              <a:t>/time/</a:t>
            </a:r>
            <a:r>
              <a:rPr lang="en-US" sz="900" b="1" dirty="0" err="1"/>
              <a:t>photogallery</a:t>
            </a:r>
            <a:r>
              <a:rPr lang="en-US" sz="900" b="1" dirty="0"/>
              <a:t>/0,29307,1677033_1474466,00.html</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8130" r="8130"/>
          <a:stretch>
            <a:fillRect/>
          </a:stretch>
        </p:blipFill>
        <p:spPr/>
      </p:pic>
      <p:sp>
        <p:nvSpPr>
          <p:cNvPr id="4" name="Text Placeholder 3"/>
          <p:cNvSpPr>
            <a:spLocks noGrp="1"/>
          </p:cNvSpPr>
          <p:nvPr>
            <p:ph type="body" sz="half" idx="2"/>
          </p:nvPr>
        </p:nvSpPr>
        <p:spPr/>
        <p:txBody>
          <a:bodyPr>
            <a:normAutofit lnSpcReduction="10000"/>
          </a:bodyPr>
          <a:lstStyle/>
          <a:p>
            <a:r>
              <a:rPr lang="en-US" sz="2400" dirty="0"/>
              <a:t>A </a:t>
            </a:r>
            <a:r>
              <a:rPr lang="en-US" sz="2400" b="1" dirty="0"/>
              <a:t>stock market crash</a:t>
            </a:r>
            <a:r>
              <a:rPr lang="en-US" sz="2400" dirty="0"/>
              <a:t> is a sudden dramatic decline of </a:t>
            </a:r>
            <a:r>
              <a:rPr lang="en-US" sz="2400" dirty="0">
                <a:hlinkClick r:id="rId3" tooltip="Stock"/>
              </a:rPr>
              <a:t>stock</a:t>
            </a:r>
            <a:r>
              <a:rPr lang="en-US" sz="2400" dirty="0"/>
              <a:t> prices across a significant cross-section of a </a:t>
            </a:r>
            <a:r>
              <a:rPr lang="en-US" sz="2400" dirty="0">
                <a:hlinkClick r:id="rId4" tooltip="Stock market"/>
              </a:rPr>
              <a:t>stock market</a:t>
            </a:r>
            <a:r>
              <a:rPr lang="en-US" sz="2400" dirty="0"/>
              <a:t>, resulting in a significant loss of paper wealth. Crashes are driven by panic as much as by underlying economic factors. They often follow speculative stock market bubbles.</a:t>
            </a:r>
          </a:p>
        </p:txBody>
      </p:sp>
    </p:spTree>
    <p:extLst>
      <p:ext uri="{BB962C8B-B14F-4D97-AF65-F5344CB8AC3E}">
        <p14:creationId xmlns:p14="http://schemas.microsoft.com/office/powerpoint/2010/main" val="135418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Black </a:t>
            </a:r>
            <a:r>
              <a:rPr lang="en-US" b="1" dirty="0"/>
              <a:t>Thursday</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8130" r="8130"/>
          <a:stretch>
            <a:fillRect/>
          </a:stretch>
        </p:blipFill>
        <p:spPr/>
      </p:pic>
      <p:sp>
        <p:nvSpPr>
          <p:cNvPr id="4" name="Text Placeholder 3"/>
          <p:cNvSpPr>
            <a:spLocks noGrp="1"/>
          </p:cNvSpPr>
          <p:nvPr>
            <p:ph type="body" sz="half" idx="2"/>
          </p:nvPr>
        </p:nvSpPr>
        <p:spPr/>
        <p:txBody>
          <a:bodyPr>
            <a:noAutofit/>
          </a:bodyPr>
          <a:lstStyle/>
          <a:p>
            <a:r>
              <a:rPr lang="en-US" sz="2400" dirty="0" smtClean="0"/>
              <a:t>Selling was triggered in part by a huge sell-off the preceding Thursday. Despite the efforts of brokers the following day (when this photo was taken) shares continued to decline, a trend dramatized by the newspapers </a:t>
            </a:r>
            <a:r>
              <a:rPr lang="en-US" sz="2400" dirty="0"/>
              <a:t>in their </a:t>
            </a:r>
            <a:r>
              <a:rPr lang="en-US" sz="2400" dirty="0" smtClean="0"/>
              <a:t>weekend </a:t>
            </a:r>
            <a:r>
              <a:rPr lang="en-US" sz="2400" dirty="0"/>
              <a:t>editions</a:t>
            </a:r>
            <a:r>
              <a:rPr lang="en-US" sz="2400" dirty="0" smtClean="0"/>
              <a:t>.</a:t>
            </a:r>
          </a:p>
          <a:p>
            <a:r>
              <a:rPr lang="en-US" sz="2400" dirty="0"/>
              <a:t>New York, 1929</a:t>
            </a:r>
          </a:p>
          <a:p>
            <a:endParaRPr lang="en-US" sz="2400" dirty="0"/>
          </a:p>
        </p:txBody>
      </p:sp>
    </p:spTree>
    <p:extLst>
      <p:ext uri="{BB962C8B-B14F-4D97-AF65-F5344CB8AC3E}">
        <p14:creationId xmlns:p14="http://schemas.microsoft.com/office/powerpoint/2010/main" val="148081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Trading Floor</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8130" r="8130"/>
          <a:stretch>
            <a:fillRect/>
          </a:stretch>
        </p:blipFill>
        <p:spPr/>
      </p:pic>
      <p:sp>
        <p:nvSpPr>
          <p:cNvPr id="4" name="Text Placeholder 3"/>
          <p:cNvSpPr>
            <a:spLocks noGrp="1"/>
          </p:cNvSpPr>
          <p:nvPr>
            <p:ph type="body" sz="half" idx="2"/>
          </p:nvPr>
        </p:nvSpPr>
        <p:spPr/>
        <p:txBody>
          <a:bodyPr>
            <a:normAutofit/>
          </a:bodyPr>
          <a:lstStyle/>
          <a:p>
            <a:r>
              <a:rPr lang="en-US" sz="2400" dirty="0"/>
              <a:t>As </a:t>
            </a:r>
            <a:r>
              <a:rPr lang="en-US" sz="2400" dirty="0" smtClean="0"/>
              <a:t>the downward </a:t>
            </a:r>
            <a:r>
              <a:rPr lang="en-US" sz="2400" dirty="0"/>
              <a:t>slide continued, trading increased. Over 16 million shares were traded, a record not broken until 1969. During the panic, clerks worked for 48 straight hours</a:t>
            </a:r>
            <a:r>
              <a:rPr lang="en-US" sz="2400" dirty="0" smtClean="0"/>
              <a:t>.</a:t>
            </a:r>
          </a:p>
          <a:p>
            <a:r>
              <a:rPr lang="en-US" sz="2400" dirty="0"/>
              <a:t>New York, 1929</a:t>
            </a:r>
          </a:p>
          <a:p>
            <a:endParaRPr lang="en-US" sz="2400" dirty="0"/>
          </a:p>
        </p:txBody>
      </p:sp>
    </p:spTree>
    <p:extLst>
      <p:ext uri="{BB962C8B-B14F-4D97-AF65-F5344CB8AC3E}">
        <p14:creationId xmlns:p14="http://schemas.microsoft.com/office/powerpoint/2010/main" val="1668365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Trading Floor</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8130" r="8130"/>
          <a:stretch>
            <a:fillRect/>
          </a:stretch>
        </p:blipFill>
        <p:spPr/>
      </p:pic>
      <p:sp>
        <p:nvSpPr>
          <p:cNvPr id="4" name="Text Placeholder 3"/>
          <p:cNvSpPr>
            <a:spLocks noGrp="1"/>
          </p:cNvSpPr>
          <p:nvPr>
            <p:ph type="body" sz="half" idx="2"/>
          </p:nvPr>
        </p:nvSpPr>
        <p:spPr/>
        <p:txBody>
          <a:bodyPr>
            <a:normAutofit fontScale="92500"/>
          </a:bodyPr>
          <a:lstStyle/>
          <a:p>
            <a:r>
              <a:rPr lang="en-US" sz="2400" dirty="0"/>
              <a:t>The </a:t>
            </a:r>
            <a:r>
              <a:rPr lang="en-US" sz="2400"/>
              <a:t>floor </a:t>
            </a:r>
            <a:r>
              <a:rPr lang="en-US" sz="2400" smtClean="0"/>
              <a:t>where </a:t>
            </a:r>
            <a:r>
              <a:rPr lang="en-US" sz="2400" dirty="0"/>
              <a:t>trading activities are conducted. Trading </a:t>
            </a:r>
            <a:r>
              <a:rPr lang="en-US" sz="2400" dirty="0">
                <a:hlinkClick r:id="rId3"/>
              </a:rPr>
              <a:t>floors</a:t>
            </a:r>
            <a:r>
              <a:rPr lang="en-US" sz="2400" dirty="0"/>
              <a:t> are found in the buildings of various exchanges, such as the </a:t>
            </a:r>
            <a:r>
              <a:rPr lang="en-US" sz="2400" dirty="0">
                <a:hlinkClick r:id="rId4"/>
              </a:rPr>
              <a:t>New York Stock Exchange</a:t>
            </a:r>
            <a:r>
              <a:rPr lang="en-US" sz="2400" dirty="0"/>
              <a:t> and the </a:t>
            </a:r>
            <a:r>
              <a:rPr lang="en-US" sz="2400" dirty="0">
                <a:hlinkClick r:id="rId5"/>
              </a:rPr>
              <a:t>Chicago Board of Trade</a:t>
            </a:r>
            <a:r>
              <a:rPr lang="en-US" sz="2400" dirty="0"/>
              <a:t>. These floors represent the area where traders complete the buying or selling of an asset.</a:t>
            </a:r>
            <a:br>
              <a:rPr lang="en-US" sz="2400" dirty="0"/>
            </a:br>
            <a:r>
              <a:rPr lang="en-US" sz="2400" dirty="0"/>
              <a:t/>
            </a:r>
            <a:br>
              <a:rPr lang="en-US" sz="2400" dirty="0"/>
            </a:br>
            <a:endParaRPr lang="en-US" sz="2400" dirty="0"/>
          </a:p>
        </p:txBody>
      </p:sp>
    </p:spTree>
    <p:extLst>
      <p:ext uri="{BB962C8B-B14F-4D97-AF65-F5344CB8AC3E}">
        <p14:creationId xmlns:p14="http://schemas.microsoft.com/office/powerpoint/2010/main" val="802138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on the Bank</a:t>
            </a:r>
            <a:endParaRPr lang="en-US" dirty="0"/>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l="8130" r="8130"/>
          <a:stretch>
            <a:fillRect/>
          </a:stretch>
        </p:blipFill>
        <p:spPr/>
      </p:pic>
      <p:sp>
        <p:nvSpPr>
          <p:cNvPr id="4" name="Text Placeholder 3"/>
          <p:cNvSpPr>
            <a:spLocks noGrp="1"/>
          </p:cNvSpPr>
          <p:nvPr>
            <p:ph type="body" sz="half" idx="2"/>
          </p:nvPr>
        </p:nvSpPr>
        <p:spPr/>
        <p:txBody>
          <a:bodyPr>
            <a:normAutofit/>
          </a:bodyPr>
          <a:lstStyle/>
          <a:p>
            <a:r>
              <a:rPr lang="en-US" sz="3600" dirty="0"/>
              <a:t>Panicked by the collapse of the market, customers of a bank in New Jersey race to </a:t>
            </a:r>
            <a:endParaRPr lang="en-US" sz="3600" dirty="0" smtClean="0"/>
          </a:p>
          <a:p>
            <a:r>
              <a:rPr lang="en-US" sz="3600" dirty="0" smtClean="0"/>
              <a:t>Passaic </a:t>
            </a:r>
            <a:r>
              <a:rPr lang="en-US" sz="3600" dirty="0"/>
              <a:t>to claim their deposits.</a:t>
            </a:r>
          </a:p>
        </p:txBody>
      </p:sp>
    </p:spTree>
    <p:extLst>
      <p:ext uri="{BB962C8B-B14F-4D97-AF65-F5344CB8AC3E}">
        <p14:creationId xmlns:p14="http://schemas.microsoft.com/office/powerpoint/2010/main" val="677194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Desperate for Cash</a:t>
            </a:r>
            <a:endParaRPr lang="en-US" dirty="0"/>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l="8130" r="8130"/>
          <a:stretch>
            <a:fillRect/>
          </a:stretch>
        </p:blipFill>
        <p:spPr/>
      </p:pic>
      <p:sp>
        <p:nvSpPr>
          <p:cNvPr id="4" name="Text Placeholder 3"/>
          <p:cNvSpPr>
            <a:spLocks noGrp="1"/>
          </p:cNvSpPr>
          <p:nvPr>
            <p:ph type="body" sz="half" idx="2"/>
          </p:nvPr>
        </p:nvSpPr>
        <p:spPr/>
        <p:txBody>
          <a:bodyPr>
            <a:normAutofit/>
          </a:bodyPr>
          <a:lstStyle/>
          <a:p>
            <a:r>
              <a:rPr lang="en-US" sz="2400" dirty="0"/>
              <a:t>A speculator tries to sell his car after losing all his money in the market</a:t>
            </a:r>
            <a:r>
              <a:rPr lang="en-US" sz="2400" dirty="0" smtClean="0"/>
              <a:t>.  New York, 1929</a:t>
            </a:r>
            <a:endParaRPr lang="en-US" sz="2400" dirty="0"/>
          </a:p>
        </p:txBody>
      </p:sp>
    </p:spTree>
    <p:extLst>
      <p:ext uri="{BB962C8B-B14F-4D97-AF65-F5344CB8AC3E}">
        <p14:creationId xmlns:p14="http://schemas.microsoft.com/office/powerpoint/2010/main" val="641078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Hunger</a:t>
            </a:r>
            <a:endParaRPr lang="en-US" dirty="0"/>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l="8130" r="8130"/>
          <a:stretch>
            <a:fillRect/>
          </a:stretch>
        </p:blipFill>
        <p:spPr/>
      </p:pic>
      <p:sp>
        <p:nvSpPr>
          <p:cNvPr id="4" name="Text Placeholder 3"/>
          <p:cNvSpPr>
            <a:spLocks noGrp="1"/>
          </p:cNvSpPr>
          <p:nvPr>
            <p:ph type="body" sz="half" idx="2"/>
          </p:nvPr>
        </p:nvSpPr>
        <p:spPr/>
        <p:txBody>
          <a:bodyPr>
            <a:normAutofit/>
          </a:bodyPr>
          <a:lstStyle/>
          <a:p>
            <a:r>
              <a:rPr lang="en-US" sz="2800" dirty="0"/>
              <a:t>The crash led to untold </a:t>
            </a:r>
            <a:r>
              <a:rPr lang="en-US" sz="2800" dirty="0" smtClean="0"/>
              <a:t>bankruptcies </a:t>
            </a:r>
            <a:r>
              <a:rPr lang="en-US" sz="2800" dirty="0"/>
              <a:t>and business closures, causing many Americans to lose their jobs.</a:t>
            </a:r>
            <a:endParaRPr lang="en-US" sz="2800" dirty="0" smtClean="0"/>
          </a:p>
          <a:p>
            <a:r>
              <a:rPr lang="en-US" sz="2800" dirty="0" smtClean="0"/>
              <a:t>New </a:t>
            </a:r>
            <a:r>
              <a:rPr lang="en-US" sz="2800" dirty="0"/>
              <a:t>York, 1929</a:t>
            </a:r>
          </a:p>
          <a:p>
            <a:endParaRPr lang="en-US" sz="2800" dirty="0"/>
          </a:p>
        </p:txBody>
      </p:sp>
    </p:spTree>
    <p:extLst>
      <p:ext uri="{BB962C8B-B14F-4D97-AF65-F5344CB8AC3E}">
        <p14:creationId xmlns:p14="http://schemas.microsoft.com/office/powerpoint/2010/main" val="285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476</TotalTime>
  <Words>855</Words>
  <Application>Microsoft Macintosh PowerPoint</Application>
  <PresentationFormat>Widescreen</PresentationFormat>
  <Paragraphs>73</Paragraphs>
  <Slides>21</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Calibri</vt:lpstr>
      <vt:lpstr>Calibri Light</vt:lpstr>
      <vt:lpstr>Arial</vt:lpstr>
      <vt:lpstr>Office Theme</vt:lpstr>
      <vt:lpstr>Great Depression</vt:lpstr>
      <vt:lpstr>The Stock Market Crash of '29 Definition http://content.time.com/time/photogallery/0,29307,1677033_1474466,00.html</vt:lpstr>
      <vt:lpstr>The Stock Market Crash of '29 http://content.time.com/time/photogallery/0,29307,1677033_1474466,00.html</vt:lpstr>
      <vt:lpstr>Black Thursday</vt:lpstr>
      <vt:lpstr>Trading Floor</vt:lpstr>
      <vt:lpstr>Trading Floor</vt:lpstr>
      <vt:lpstr>Run on the Bank</vt:lpstr>
      <vt:lpstr>Desperate for Cash</vt:lpstr>
      <vt:lpstr>Hunger</vt:lpstr>
      <vt:lpstr>Bonus Army Marchers http://sites.austincc.edu/caddis/stock-market-crash-great-depression/</vt:lpstr>
      <vt:lpstr>Arthur Rothstein http://photogrammar.yale.edu/records/index.php?record=fsa1997009951/PP</vt:lpstr>
      <vt:lpstr>Bread Lines</vt:lpstr>
      <vt:lpstr>Drought</vt:lpstr>
      <vt:lpstr>Dust Storm</vt:lpstr>
      <vt:lpstr>Dust Boy</vt:lpstr>
      <vt:lpstr>Dust Boy Library of Congress, Washington, D.C., Arthur Rothstein (neg. no. LC-USF34-005788-D)</vt:lpstr>
      <vt:lpstr>Hobos Riding Freight Car to California </vt:lpstr>
      <vt:lpstr>Dorothea Lange http://photogrammar.yale.edu/records/index.php?record=fsa2000001828/PP</vt:lpstr>
      <vt:lpstr>Dorothea Lange Migrant Family http://photogrammar.yale.edu/records/index.php?record=fsa1998018331/PP</vt:lpstr>
      <vt:lpstr>Dorothea Lange Migrant Laborers http://photogrammar.yale.edu/records/index.php?record=fsa2000000853/PP</vt:lpstr>
      <vt:lpstr>Dorothea Lange http://photogrammar.yale.edu/records/index.php?record=fsa1998021862/PP</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Depression</dc:title>
  <dc:creator>tascha folsoi</dc:creator>
  <cp:lastModifiedBy>tascha folsoi</cp:lastModifiedBy>
  <cp:revision>23</cp:revision>
  <dcterms:created xsi:type="dcterms:W3CDTF">2017-08-08T19:48:21Z</dcterms:created>
  <dcterms:modified xsi:type="dcterms:W3CDTF">2017-08-25T14:32:32Z</dcterms:modified>
</cp:coreProperties>
</file>