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256" r:id="rId2"/>
    <p:sldId id="257" r:id="rId3"/>
    <p:sldId id="258" r:id="rId4"/>
    <p:sldId id="259" r:id="rId5"/>
    <p:sldId id="261" r:id="rId6"/>
    <p:sldId id="265" r:id="rId7"/>
    <p:sldId id="260" r:id="rId8"/>
    <p:sldId id="262" r:id="rId9"/>
    <p:sldId id="263" r:id="rId10"/>
    <p:sldId id="26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2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E8D141-9399-9541-8D68-0FAD54F9FAB2}" type="datetimeFigureOut">
              <a:rPr lang="en-US" smtClean="0"/>
              <a:t>8/26/15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C126B2-6EA7-BA49-A86C-A4A7FCA79579}" type="slidenum">
              <a:rPr lang="en-US" smtClean="0"/>
              <a:t>‹#›</a:t>
            </a:fld>
            <a:endParaRPr lang="en-US"/>
          </a:p>
        </p:txBody>
      </p:sp>
    </p:spTree>
    <p:extLst>
      <p:ext uri="{BB962C8B-B14F-4D97-AF65-F5344CB8AC3E}">
        <p14:creationId xmlns:p14="http://schemas.microsoft.com/office/powerpoint/2010/main" val="3477208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90790-06A0-F845-BD64-384FCB56E68E}" type="datetimeFigureOut">
              <a:rPr lang="en-US" smtClean="0"/>
              <a:t>8/26/15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964FA7-0AEA-0C45-B63B-5EE7DD771B86}" type="slidenum">
              <a:rPr lang="en-US" smtClean="0"/>
              <a:t>‹#›</a:t>
            </a:fld>
            <a:endParaRPr lang="en-US"/>
          </a:p>
        </p:txBody>
      </p:sp>
    </p:spTree>
    <p:extLst>
      <p:ext uri="{BB962C8B-B14F-4D97-AF65-F5344CB8AC3E}">
        <p14:creationId xmlns:p14="http://schemas.microsoft.com/office/powerpoint/2010/main" val="3389034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Script: </a:t>
            </a:r>
            <a:r>
              <a:rPr lang="en-US" sz="1200" kern="1200" dirty="0" smtClean="0">
                <a:solidFill>
                  <a:schemeClr val="tx1"/>
                </a:solidFill>
                <a:effectLst/>
                <a:latin typeface="+mn-lt"/>
                <a:ea typeface="+mn-ea"/>
                <a:cs typeface="+mn-cs"/>
              </a:rPr>
              <a:t>There are many jobs in user experience, particularly with respect to making websites easier to use and more attractive to a customer.  LAUSD Library services made some improvements to the user’s experience of accessing Destiny, our online catalog and Digital Library portal.  All you have to do now is type LAUSD Destiny and type the name of your school.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Today, we are going to look specifically at the digital library.  Let’s begin by choosing EBSCO and then Academic Search Premier.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Just by looking at the search box, what options do you notice there?  What are they?  What questions do you have about those options?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search this term, Restorative Justice in Schools</a:t>
            </a:r>
          </a:p>
          <a:p>
            <a:r>
              <a:rPr lang="en-US" sz="1200" kern="1200" dirty="0" smtClean="0">
                <a:solidFill>
                  <a:schemeClr val="tx1"/>
                </a:solidFill>
                <a:effectLst/>
                <a:latin typeface="+mn-lt"/>
                <a:ea typeface="+mn-ea"/>
                <a:cs typeface="+mn-cs"/>
              </a:rPr>
              <a:t>Take a look at just the first result.  What are all the things you notice about just this first result?  Let’s list those things and talk about what they are there for and how you can use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Without clicking on any particular result, what can we learn just by scrolling down the page and looking at the titles listed in the results?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look at the left hand side of the page under where it says refine results.  What options are there?  What can you find out by expanding those options?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let’s click on the first result.  What do we see?  What do we not see?  (this one does not have the link to the full article).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let’s click on the second result.  Find out how to cite it and how to access the article itself.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you do a research paper, what do you think would be the best way to keep track of your articles?</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1</a:t>
            </a:fld>
            <a:endParaRPr lang="en-US"/>
          </a:p>
        </p:txBody>
      </p:sp>
    </p:spTree>
    <p:extLst>
      <p:ext uri="{BB962C8B-B14F-4D97-AF65-F5344CB8AC3E}">
        <p14:creationId xmlns:p14="http://schemas.microsoft.com/office/powerpoint/2010/main" val="208189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jobs in user experience, particularly with respect to making websites easier to use and more attractive to a customer.  LAUSD Library services made some improvements to the user’s experience of accessing Destiny, our online catalog and Digital Library portal.  All you have to do now is type LAUSD Destiny and type the name of your school.</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2</a:t>
            </a:fld>
            <a:endParaRPr lang="en-US"/>
          </a:p>
        </p:txBody>
      </p:sp>
    </p:spTree>
    <p:extLst>
      <p:ext uri="{BB962C8B-B14F-4D97-AF65-F5344CB8AC3E}">
        <p14:creationId xmlns:p14="http://schemas.microsoft.com/office/powerpoint/2010/main" val="236110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we are going to look specifically at the digital library.  Let’s begin by choosing EBSCO and then Academic Search Premier.</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3</a:t>
            </a:fld>
            <a:endParaRPr lang="en-US"/>
          </a:p>
        </p:txBody>
      </p:sp>
    </p:spTree>
    <p:extLst>
      <p:ext uri="{BB962C8B-B14F-4D97-AF65-F5344CB8AC3E}">
        <p14:creationId xmlns:p14="http://schemas.microsoft.com/office/powerpoint/2010/main" val="204649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Just by looking at the search box, what options do you notice there?  What are they?  What questions do you have about those options?</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4</a:t>
            </a:fld>
            <a:endParaRPr lang="en-US"/>
          </a:p>
        </p:txBody>
      </p:sp>
    </p:spTree>
    <p:extLst>
      <p:ext uri="{BB962C8B-B14F-4D97-AF65-F5344CB8AC3E}">
        <p14:creationId xmlns:p14="http://schemas.microsoft.com/office/powerpoint/2010/main" val="295108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search this term, Restorative Justice in Schools</a:t>
            </a:r>
          </a:p>
          <a:p>
            <a:r>
              <a:rPr lang="en-US" sz="1200" kern="1200" dirty="0" smtClean="0">
                <a:solidFill>
                  <a:schemeClr val="tx1"/>
                </a:solidFill>
                <a:effectLst/>
                <a:latin typeface="+mn-lt"/>
                <a:ea typeface="+mn-ea"/>
                <a:cs typeface="+mn-cs"/>
              </a:rPr>
              <a:t>Take a look at just the first result.  What are all the things you notice about just this first result?  Let’s list those things and talk about what they are there for and how you can use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Without clicking on any particular result, what can we learn just by scrolling down the page and looking at the titles listed in the results?</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5</a:t>
            </a:fld>
            <a:endParaRPr lang="en-US"/>
          </a:p>
        </p:txBody>
      </p:sp>
    </p:spTree>
    <p:extLst>
      <p:ext uri="{BB962C8B-B14F-4D97-AF65-F5344CB8AC3E}">
        <p14:creationId xmlns:p14="http://schemas.microsoft.com/office/powerpoint/2010/main" val="11372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search this term, Restorative Justice in Schools</a:t>
            </a:r>
          </a:p>
          <a:p>
            <a:r>
              <a:rPr lang="en-US" sz="1200" kern="1200" dirty="0" smtClean="0">
                <a:solidFill>
                  <a:schemeClr val="tx1"/>
                </a:solidFill>
                <a:effectLst/>
                <a:latin typeface="+mn-lt"/>
                <a:ea typeface="+mn-ea"/>
                <a:cs typeface="+mn-cs"/>
              </a:rPr>
              <a:t>Take a look at just the first result.  What are all the things you notice about just this first result?  Let’s list those things and talk about what they are there for and how you can use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Without clicking on any particular result, what can we learn just by scrolling down the page and looking at the titles listed in the results?</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6</a:t>
            </a:fld>
            <a:endParaRPr lang="en-US"/>
          </a:p>
        </p:txBody>
      </p:sp>
    </p:spTree>
    <p:extLst>
      <p:ext uri="{BB962C8B-B14F-4D97-AF65-F5344CB8AC3E}">
        <p14:creationId xmlns:p14="http://schemas.microsoft.com/office/powerpoint/2010/main" val="11372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look at the left hand side of the page under where it says refine results.  What options are there?  What can you find out by expanding those options?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7</a:t>
            </a:fld>
            <a:endParaRPr lang="en-US"/>
          </a:p>
        </p:txBody>
      </p:sp>
    </p:spTree>
    <p:extLst>
      <p:ext uri="{BB962C8B-B14F-4D97-AF65-F5344CB8AC3E}">
        <p14:creationId xmlns:p14="http://schemas.microsoft.com/office/powerpoint/2010/main" val="347766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click on the first result.  What do we see?  What do we not see?  (this one does not have the link to the full article).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8</a:t>
            </a:fld>
            <a:endParaRPr lang="en-US"/>
          </a:p>
        </p:txBody>
      </p:sp>
    </p:spTree>
    <p:extLst>
      <p:ext uri="{BB962C8B-B14F-4D97-AF65-F5344CB8AC3E}">
        <p14:creationId xmlns:p14="http://schemas.microsoft.com/office/powerpoint/2010/main" val="263457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click on the second result.  Find out how to cite it and how to access the full text of the article?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A964FA7-0AEA-0C45-B63B-5EE7DD771B86}" type="slidenum">
              <a:rPr lang="en-US" smtClean="0"/>
              <a:t>9</a:t>
            </a:fld>
            <a:endParaRPr lang="en-US"/>
          </a:p>
        </p:txBody>
      </p:sp>
    </p:spTree>
    <p:extLst>
      <p:ext uri="{BB962C8B-B14F-4D97-AF65-F5344CB8AC3E}">
        <p14:creationId xmlns:p14="http://schemas.microsoft.com/office/powerpoint/2010/main" val="94333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FAEA1571-8EEA-6347-80F0-157111B24A7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C75FA15-2BB4-3D46-BA9E-DDC8B55A4936}" type="datetimeFigureOut">
              <a:rPr lang="en-US" smtClean="0"/>
              <a:t>8/26/15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5FA15-2BB4-3D46-BA9E-DDC8B55A4936}" type="datetimeFigureOut">
              <a:rPr lang="en-US" smtClean="0"/>
              <a:t>8/26/15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FAEA1571-8EEA-6347-80F0-157111B24A7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A1571-8EEA-6347-80F0-157111B24A7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5FA15-2BB4-3D46-BA9E-DDC8B55A4936}" type="datetimeFigureOut">
              <a:rPr lang="en-US" smtClean="0"/>
              <a:t>8/26/15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A1571-8EEA-6347-80F0-157111B24A7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C75FA15-2BB4-3D46-BA9E-DDC8B55A4936}" type="datetimeFigureOut">
              <a:rPr lang="en-US" smtClean="0"/>
              <a:t>8/26/15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A1571-8EEA-6347-80F0-157111B24A7E}"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75FA15-2BB4-3D46-BA9E-DDC8B55A4936}" type="datetimeFigureOut">
              <a:rPr lang="en-US" smtClean="0"/>
              <a:t>8/26/15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A1571-8EEA-6347-80F0-157111B24A7E}"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C75FA15-2BB4-3D46-BA9E-DDC8B55A4936}" type="datetimeFigureOut">
              <a:rPr lang="en-US" smtClean="0"/>
              <a:t>8/26/15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FAEA1571-8EEA-6347-80F0-157111B24A7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9.wav"/><Relationship Id="rId2" Type="http://schemas.openxmlformats.org/officeDocument/2006/relationships/audio" Target="../media/media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3.png"/><Relationship Id="rId6" Type="http://schemas.openxmlformats.org/officeDocument/2006/relationships/image" Target="../media/image1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7.png"/><Relationship Id="rId6" Type="http://schemas.openxmlformats.org/officeDocument/2006/relationships/image" Target="../media/image1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8.png"/><Relationship Id="rId6" Type="http://schemas.openxmlformats.org/officeDocument/2006/relationships/image" Target="../media/image1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8.png"/><Relationship Id="rId6" Type="http://schemas.openxmlformats.org/officeDocument/2006/relationships/image" Target="../media/image1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9.png"/><Relationship Id="rId6" Type="http://schemas.openxmlformats.org/officeDocument/2006/relationships/image" Target="../media/image1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0.png"/><Relationship Id="rId6" Type="http://schemas.openxmlformats.org/officeDocument/2006/relationships/image" Target="../media/image12.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EBSCO</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4243832"/>
            <a:ext cx="812800" cy="812800"/>
          </a:xfrm>
          <a:prstGeom prst="rect">
            <a:avLst/>
          </a:prstGeom>
        </p:spPr>
      </p:pic>
    </p:spTree>
    <p:extLst>
      <p:ext uri="{BB962C8B-B14F-4D97-AF65-F5344CB8AC3E}">
        <p14:creationId xmlns:p14="http://schemas.microsoft.com/office/powerpoint/2010/main" val="3334641387"/>
      </p:ext>
    </p:extLst>
  </p:cSld>
  <p:clrMapOvr>
    <a:masterClrMapping/>
  </p:clrMapOvr>
  <mc:AlternateContent xmlns:mc="http://schemas.openxmlformats.org/markup-compatibility/2006" xmlns:p14="http://schemas.microsoft.com/office/powerpoint/2010/main">
    <mc:Choice Requires="p14">
      <p:transition spd="slow" p14:dur="2000" advTm="27283"/>
    </mc:Choice>
    <mc:Fallback xmlns="">
      <p:transition xmlns:p14="http://schemas.microsoft.com/office/powerpoint/2010/main" spd="slow" advTm="272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Articles</a:t>
            </a:r>
            <a:endParaRPr lang="en-US" dirty="0"/>
          </a:p>
        </p:txBody>
      </p:sp>
      <p:sp>
        <p:nvSpPr>
          <p:cNvPr id="3" name="Content Placeholder 2"/>
          <p:cNvSpPr>
            <a:spLocks noGrp="1"/>
          </p:cNvSpPr>
          <p:nvPr>
            <p:ph idx="1"/>
          </p:nvPr>
        </p:nvSpPr>
        <p:spPr/>
        <p:txBody>
          <a:bodyPr/>
          <a:lstStyle/>
          <a:p>
            <a:r>
              <a:rPr lang="en-US" dirty="0" smtClean="0"/>
              <a:t>Notecards?</a:t>
            </a:r>
          </a:p>
          <a:p>
            <a:r>
              <a:rPr lang="en-US" dirty="0" err="1" smtClean="0"/>
              <a:t>EasyBib</a:t>
            </a:r>
            <a:r>
              <a:rPr lang="en-US" dirty="0" smtClean="0"/>
              <a:t> or online citation maker?</a:t>
            </a:r>
          </a:p>
          <a:p>
            <a:r>
              <a:rPr lang="en-US" dirty="0" smtClean="0"/>
              <a:t>Word document where you cut and past citations?</a:t>
            </a:r>
          </a:p>
          <a:p>
            <a:r>
              <a:rPr lang="en-US" dirty="0" smtClean="0"/>
              <a:t>Your own system?</a:t>
            </a:r>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72306" y="5667188"/>
            <a:ext cx="812800" cy="812800"/>
          </a:xfrm>
          <a:prstGeom prst="rect">
            <a:avLst/>
          </a:prstGeom>
        </p:spPr>
      </p:pic>
    </p:spTree>
    <p:extLst>
      <p:ext uri="{BB962C8B-B14F-4D97-AF65-F5344CB8AC3E}">
        <p14:creationId xmlns:p14="http://schemas.microsoft.com/office/powerpoint/2010/main" val="3451361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Accessing the Digital Library</a:t>
            </a:r>
            <a:endParaRPr lang="en-US" sz="3800" dirty="0"/>
          </a:p>
        </p:txBody>
      </p:sp>
      <p:pic>
        <p:nvPicPr>
          <p:cNvPr id="5" name="Content Placeholder 4" descr="Screen Shot 2015-08-17 at 11.31.28 A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186" r="2344"/>
          <a:stretch/>
        </p:blipFill>
        <p:spPr>
          <a:xfrm>
            <a:off x="356235" y="1735138"/>
            <a:ext cx="8580607" cy="4056062"/>
          </a:xfrm>
          <a:prstGeom prst="rect">
            <a:avLst/>
          </a:prstGeom>
          <a:ln w="228600" cap="sq" cmpd="thickThin">
            <a:solidFill>
              <a:srgbClr val="000000"/>
            </a:solidFill>
            <a:prstDash val="solid"/>
            <a:miter lim="800000"/>
          </a:ln>
          <a:effectLst>
            <a:innerShdw blurRad="76200">
              <a:srgbClr val="000000"/>
            </a:inn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07290" y="4120310"/>
            <a:ext cx="812800" cy="812800"/>
          </a:xfrm>
          <a:prstGeom prst="rect">
            <a:avLst/>
          </a:prstGeom>
        </p:spPr>
      </p:pic>
    </p:spTree>
    <p:extLst>
      <p:ext uri="{BB962C8B-B14F-4D97-AF65-F5344CB8AC3E}">
        <p14:creationId xmlns:p14="http://schemas.microsoft.com/office/powerpoint/2010/main" val="4090882017"/>
      </p:ext>
    </p:extLst>
  </p:cSld>
  <p:clrMapOvr>
    <a:masterClrMapping/>
  </p:clrMapOvr>
  <mc:AlternateContent xmlns:mc="http://schemas.openxmlformats.org/markup-compatibility/2006" xmlns:p14="http://schemas.microsoft.com/office/powerpoint/2010/main">
    <mc:Choice Requires="p14">
      <p:transition spd="slow" p14:dur="2000" advTm="47607"/>
    </mc:Choice>
    <mc:Fallback xmlns="">
      <p:transition xmlns:p14="http://schemas.microsoft.com/office/powerpoint/2010/main" spd="slow" advTm="476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EBSCO</a:t>
            </a:r>
            <a:endParaRPr lang="en-US" dirty="0"/>
          </a:p>
        </p:txBody>
      </p:sp>
      <p:pic>
        <p:nvPicPr>
          <p:cNvPr id="4" name="Content Placeholder 3" descr="Screen Shot 2015-08-17 at 11.32.50 AM.png"/>
          <p:cNvPicPr>
            <a:picLocks noGrp="1" noChangeAspect="1"/>
          </p:cNvPicPr>
          <p:nvPr>
            <p:ph idx="1"/>
          </p:nvPr>
        </p:nvPicPr>
        <p:blipFill>
          <a:blip r:embed="rId5">
            <a:extLst>
              <a:ext uri="{28A0092B-C50C-407E-A947-70E740481C1C}">
                <a14:useLocalDpi xmlns:a14="http://schemas.microsoft.com/office/drawing/2010/main" val="0"/>
              </a:ext>
            </a:extLst>
          </a:blip>
          <a:srcRect l="13937" r="13937"/>
          <a:stretch>
            <a:fillRect/>
          </a:stretch>
        </p:blipFill>
        <p:spPr>
          <a:xfrm>
            <a:off x="914401" y="1735138"/>
            <a:ext cx="3918888" cy="2173379"/>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Screen Shot 2015-08-17 at 11.33.4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29" y="4251783"/>
            <a:ext cx="8396076" cy="1993186"/>
          </a:xfrm>
          <a:prstGeom prst="rect">
            <a:avLst/>
          </a:prstGeom>
          <a:ln w="228600" cap="sq" cmpd="thickThin">
            <a:solidFill>
              <a:srgbClr val="000000"/>
            </a:solidFill>
            <a:prstDash val="solid"/>
            <a:miter lim="800000"/>
          </a:ln>
          <a:effectLst>
            <a:innerShdw blurRad="76200">
              <a:srgbClr val="000000"/>
            </a:innerShdw>
          </a:effectLst>
        </p:spPr>
      </p:pic>
      <p:sp>
        <p:nvSpPr>
          <p:cNvPr id="6" name="Right Arrow 5"/>
          <p:cNvSpPr/>
          <p:nvPr/>
        </p:nvSpPr>
        <p:spPr>
          <a:xfrm>
            <a:off x="347840" y="2399014"/>
            <a:ext cx="675391" cy="341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3481295" y="435637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5-08-17 at 11.36.5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4840" y="1995790"/>
            <a:ext cx="3246947" cy="1426859"/>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p:cNvSpPr txBox="1"/>
          <p:nvPr/>
        </p:nvSpPr>
        <p:spPr>
          <a:xfrm>
            <a:off x="441119" y="1552422"/>
            <a:ext cx="582112" cy="584776"/>
          </a:xfrm>
          <a:prstGeom prst="rect">
            <a:avLst/>
          </a:prstGeom>
          <a:noFill/>
        </p:spPr>
        <p:txBody>
          <a:bodyPr wrap="square" rtlCol="0">
            <a:spAutoFit/>
          </a:bodyPr>
          <a:lstStyle/>
          <a:p>
            <a:r>
              <a:rPr lang="en-US" sz="3200" b="1" dirty="0" smtClean="0">
                <a:solidFill>
                  <a:schemeClr val="accent1"/>
                </a:solidFill>
              </a:rPr>
              <a:t>1</a:t>
            </a:r>
            <a:endParaRPr lang="en-US" sz="3200" b="1" dirty="0">
              <a:solidFill>
                <a:schemeClr val="accent1"/>
              </a:solidFill>
            </a:endParaRPr>
          </a:p>
        </p:txBody>
      </p:sp>
      <p:sp>
        <p:nvSpPr>
          <p:cNvPr id="11" name="TextBox 10"/>
          <p:cNvSpPr txBox="1"/>
          <p:nvPr/>
        </p:nvSpPr>
        <p:spPr>
          <a:xfrm>
            <a:off x="2969743" y="4208543"/>
            <a:ext cx="308695" cy="1354217"/>
          </a:xfrm>
          <a:prstGeom prst="rect">
            <a:avLst/>
          </a:prstGeom>
          <a:noFill/>
        </p:spPr>
        <p:txBody>
          <a:bodyPr wrap="square" rtlCol="0">
            <a:spAutoFit/>
          </a:bodyPr>
          <a:lstStyle/>
          <a:p>
            <a:r>
              <a:rPr lang="en-US" sz="3200" b="1" dirty="0">
                <a:solidFill>
                  <a:schemeClr val="accent1"/>
                </a:solidFill>
              </a:rPr>
              <a:t>2</a:t>
            </a:r>
            <a:endParaRPr lang="en-US" sz="3200" b="1" dirty="0" smtClean="0">
              <a:solidFill>
                <a:schemeClr val="accent1"/>
              </a:solidFill>
            </a:endParaRPr>
          </a:p>
          <a:p>
            <a:endParaRPr lang="en-US" dirty="0"/>
          </a:p>
        </p:txBody>
      </p:sp>
      <p:sp>
        <p:nvSpPr>
          <p:cNvPr id="12" name="TextBox 11"/>
          <p:cNvSpPr txBox="1"/>
          <p:nvPr/>
        </p:nvSpPr>
        <p:spPr>
          <a:xfrm>
            <a:off x="5344840" y="2522686"/>
            <a:ext cx="2434284" cy="584776"/>
          </a:xfrm>
          <a:prstGeom prst="rect">
            <a:avLst/>
          </a:prstGeom>
          <a:noFill/>
        </p:spPr>
        <p:txBody>
          <a:bodyPr wrap="square" rtlCol="0">
            <a:spAutoFit/>
          </a:bodyPr>
          <a:lstStyle/>
          <a:p>
            <a:r>
              <a:rPr lang="en-US" sz="3200" b="1" dirty="0" smtClean="0">
                <a:solidFill>
                  <a:schemeClr val="accent1"/>
                </a:solidFill>
              </a:rPr>
              <a:t>3</a:t>
            </a:r>
            <a:endParaRPr lang="en-US" sz="3200" b="1" dirty="0">
              <a:solidFill>
                <a:schemeClr val="accent1"/>
              </a:solidFill>
            </a:endParaRPr>
          </a:p>
        </p:txBody>
      </p:sp>
      <p:sp>
        <p:nvSpPr>
          <p:cNvPr id="13" name="Up Arrow 12"/>
          <p:cNvSpPr/>
          <p:nvPr/>
        </p:nvSpPr>
        <p:spPr>
          <a:xfrm>
            <a:off x="5674230" y="3169675"/>
            <a:ext cx="822960" cy="822960"/>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31200" y="503238"/>
            <a:ext cx="812800" cy="812800"/>
          </a:xfrm>
          <a:prstGeom prst="rect">
            <a:avLst/>
          </a:prstGeom>
        </p:spPr>
      </p:pic>
    </p:spTree>
    <p:extLst>
      <p:ext uri="{BB962C8B-B14F-4D97-AF65-F5344CB8AC3E}">
        <p14:creationId xmlns:p14="http://schemas.microsoft.com/office/powerpoint/2010/main" val="303952170"/>
      </p:ext>
    </p:extLst>
  </p:cSld>
  <p:clrMapOvr>
    <a:masterClrMapping/>
  </p:clrMapOvr>
  <mc:AlternateContent xmlns:mc="http://schemas.openxmlformats.org/markup-compatibility/2006" xmlns:p14="http://schemas.microsoft.com/office/powerpoint/2010/main">
    <mc:Choice Requires="p14">
      <p:transition spd="slow" p14:dur="2000" advTm="35646"/>
    </mc:Choice>
    <mc:Fallback xmlns="">
      <p:transition xmlns:p14="http://schemas.microsoft.com/office/powerpoint/2010/main" spd="slow" advTm="356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Search Options</a:t>
            </a:r>
            <a:endParaRPr lang="en-US" dirty="0"/>
          </a:p>
        </p:txBody>
      </p:sp>
      <p:pic>
        <p:nvPicPr>
          <p:cNvPr id="13" name="Content Placeholder 12" descr="Screen Shot 2015-08-17 at 11.45.10 A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2933" r="7369"/>
          <a:stretch/>
        </p:blipFill>
        <p:spPr>
          <a:xfrm>
            <a:off x="246896" y="2466892"/>
            <a:ext cx="8660037" cy="2217996"/>
          </a:xfrm>
          <a:prstGeom prst="rect">
            <a:avLst/>
          </a:prstGeom>
          <a:ln w="228600" cap="sq" cmpd="thickThin">
            <a:solidFill>
              <a:srgbClr val="000000"/>
            </a:solidFill>
            <a:prstDash val="solid"/>
            <a:miter lim="800000"/>
          </a:ln>
          <a:effectLst>
            <a:innerShdw blurRad="76200">
              <a:srgbClr val="000000"/>
            </a:inn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5213" y="6045200"/>
            <a:ext cx="812800" cy="812800"/>
          </a:xfrm>
          <a:prstGeom prst="rect">
            <a:avLst/>
          </a:prstGeom>
        </p:spPr>
      </p:pic>
    </p:spTree>
    <p:extLst>
      <p:ext uri="{BB962C8B-B14F-4D97-AF65-F5344CB8AC3E}">
        <p14:creationId xmlns:p14="http://schemas.microsoft.com/office/powerpoint/2010/main" val="4180297296"/>
      </p:ext>
    </p:extLst>
  </p:cSld>
  <p:clrMapOvr>
    <a:masterClrMapping/>
  </p:clrMapOvr>
  <mc:AlternateContent xmlns:mc="http://schemas.openxmlformats.org/markup-compatibility/2006" xmlns:p14="http://schemas.microsoft.com/office/powerpoint/2010/main">
    <mc:Choice Requires="p14">
      <p:transition spd="slow" p14:dur="2000" advTm="44068"/>
    </mc:Choice>
    <mc:Fallback xmlns="">
      <p:transition xmlns:p14="http://schemas.microsoft.com/office/powerpoint/2010/main" spd="slow" advTm="440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a Result</a:t>
            </a:r>
            <a:endParaRPr lang="en-US" dirty="0"/>
          </a:p>
        </p:txBody>
      </p:sp>
      <p:pic>
        <p:nvPicPr>
          <p:cNvPr id="4" name="Content Placeholder 3" descr="Screen Shot 2015-08-17 at 12.04.14 P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2341" r="8696" b="3052"/>
          <a:stretch/>
        </p:blipFill>
        <p:spPr>
          <a:xfrm>
            <a:off x="216838" y="2068853"/>
            <a:ext cx="8689037" cy="1819993"/>
          </a:xfrm>
          <a:prstGeom prst="rect">
            <a:avLst/>
          </a:prstGeom>
          <a:ln w="228600" cap="sq" cmpd="thickThin">
            <a:solidFill>
              <a:srgbClr val="000000"/>
            </a:solidFill>
            <a:prstDash val="solid"/>
            <a:miter lim="800000"/>
          </a:ln>
          <a:effectLst>
            <a:innerShdw blurRad="76200">
              <a:srgbClr val="000000"/>
            </a:inn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1601" y="5691543"/>
            <a:ext cx="812800" cy="812800"/>
          </a:xfrm>
          <a:prstGeom prst="rect">
            <a:avLst/>
          </a:prstGeom>
        </p:spPr>
      </p:pic>
    </p:spTree>
    <p:extLst>
      <p:ext uri="{BB962C8B-B14F-4D97-AF65-F5344CB8AC3E}">
        <p14:creationId xmlns:p14="http://schemas.microsoft.com/office/powerpoint/2010/main" val="2588345871"/>
      </p:ext>
    </p:extLst>
  </p:cSld>
  <p:clrMapOvr>
    <a:masterClrMapping/>
  </p:clrMapOvr>
  <mc:AlternateContent xmlns:mc="http://schemas.openxmlformats.org/markup-compatibility/2006" xmlns:p14="http://schemas.microsoft.com/office/powerpoint/2010/main">
    <mc:Choice Requires="p14">
      <p:transition spd="slow" p14:dur="2000" advTm="72436"/>
    </mc:Choice>
    <mc:Fallback xmlns="">
      <p:transition xmlns:p14="http://schemas.microsoft.com/office/powerpoint/2010/main" spd="slow" advTm="724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The Results Page</a:t>
            </a:r>
            <a:endParaRPr lang="en-US" dirty="0"/>
          </a:p>
        </p:txBody>
      </p:sp>
      <p:pic>
        <p:nvPicPr>
          <p:cNvPr id="4" name="Content Placeholder 3" descr="Screen Shot 2015-08-17 at 12.04.14 P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2341" r="8696" b="3052"/>
          <a:stretch/>
        </p:blipFill>
        <p:spPr>
          <a:xfrm>
            <a:off x="216838" y="2068853"/>
            <a:ext cx="8689037" cy="1819993"/>
          </a:xfrm>
          <a:prstGeom prst="rect">
            <a:avLst/>
          </a:prstGeom>
          <a:ln w="228600" cap="sq" cmpd="thickThin">
            <a:solidFill>
              <a:srgbClr val="000000"/>
            </a:solidFill>
            <a:prstDash val="solid"/>
            <a:miter lim="800000"/>
          </a:ln>
          <a:effectLst>
            <a:innerShdw blurRad="76200">
              <a:srgbClr val="000000"/>
            </a:innerShdw>
          </a:effec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0915781"/>
      </p:ext>
    </p:extLst>
  </p:cSld>
  <p:clrMapOvr>
    <a:masterClrMapping/>
  </p:clrMapOvr>
  <mc:AlternateContent xmlns:mc="http://schemas.openxmlformats.org/markup-compatibility/2006" xmlns:p14="http://schemas.microsoft.com/office/powerpoint/2010/main">
    <mc:Choice Requires="p14">
      <p:transition spd="slow" p14:dur="2000" advTm="72436"/>
    </mc:Choice>
    <mc:Fallback xmlns="">
      <p:transition xmlns:p14="http://schemas.microsoft.com/office/powerpoint/2010/main" spd="slow" advTm="724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142" y="503238"/>
            <a:ext cx="3720871" cy="868362"/>
          </a:xfrm>
        </p:spPr>
        <p:txBody>
          <a:bodyPr/>
          <a:lstStyle/>
          <a:p>
            <a:r>
              <a:rPr lang="en-US" dirty="0" smtClean="0"/>
              <a:t>Refining</a:t>
            </a:r>
            <a:br>
              <a:rPr lang="en-US" dirty="0" smtClean="0"/>
            </a:br>
            <a:r>
              <a:rPr lang="en-US" dirty="0" smtClean="0"/>
              <a:t>Results</a:t>
            </a:r>
            <a:endParaRPr lang="en-US" dirty="0"/>
          </a:p>
        </p:txBody>
      </p:sp>
      <p:pic>
        <p:nvPicPr>
          <p:cNvPr id="4" name="Content Placeholder 3" descr="Screen Shot 2015-08-17 at 12.14.49 P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9038" r="-17365" b="16206"/>
          <a:stretch/>
        </p:blipFill>
        <p:spPr>
          <a:xfrm>
            <a:off x="604050" y="503238"/>
            <a:ext cx="4340409" cy="6219228"/>
          </a:xfrm>
        </p:spPr>
      </p:pic>
      <p:sp>
        <p:nvSpPr>
          <p:cNvPr id="7" name="TextBox 6"/>
          <p:cNvSpPr txBox="1"/>
          <p:nvPr/>
        </p:nvSpPr>
        <p:spPr>
          <a:xfrm>
            <a:off x="5142169" y="2153048"/>
            <a:ext cx="3345507" cy="3539430"/>
          </a:xfrm>
          <a:prstGeom prst="rect">
            <a:avLst/>
          </a:prstGeom>
          <a:noFill/>
        </p:spPr>
        <p:txBody>
          <a:bodyPr wrap="square" rtlCol="0">
            <a:spAutoFit/>
          </a:bodyPr>
          <a:lstStyle/>
          <a:p>
            <a:pPr marL="457200" indent="-457200">
              <a:buFont typeface="Arial"/>
              <a:buChar char="•"/>
            </a:pPr>
            <a:r>
              <a:rPr lang="en-US" sz="3200" dirty="0" smtClean="0"/>
              <a:t>What options are there under  </a:t>
            </a:r>
            <a:r>
              <a:rPr lang="en-US" sz="3200" i="1" dirty="0" smtClean="0"/>
              <a:t>Refine Results? </a:t>
            </a:r>
          </a:p>
          <a:p>
            <a:pPr marL="457200" indent="-457200">
              <a:buFont typeface="Arial"/>
              <a:buChar char="•"/>
            </a:pPr>
            <a:r>
              <a:rPr lang="en-US" sz="3200" dirty="0" smtClean="0"/>
              <a:t>What can you find by expanding those options?</a:t>
            </a:r>
            <a:endParaRPr lang="en-US" sz="3200" i="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1613" y="5692478"/>
            <a:ext cx="812800" cy="812800"/>
          </a:xfrm>
          <a:prstGeom prst="rect">
            <a:avLst/>
          </a:prstGeom>
        </p:spPr>
      </p:pic>
    </p:spTree>
    <p:extLst>
      <p:ext uri="{BB962C8B-B14F-4D97-AF65-F5344CB8AC3E}">
        <p14:creationId xmlns:p14="http://schemas.microsoft.com/office/powerpoint/2010/main" val="3790051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Text or Abstract?</a:t>
            </a:r>
            <a:endParaRPr lang="en-US" dirty="0"/>
          </a:p>
        </p:txBody>
      </p:sp>
      <p:sp>
        <p:nvSpPr>
          <p:cNvPr id="4" name="Title 1"/>
          <p:cNvSpPr txBox="1">
            <a:spLocks/>
          </p:cNvSpPr>
          <p:nvPr/>
        </p:nvSpPr>
        <p:spPr>
          <a:xfrm>
            <a:off x="1152525" y="1881808"/>
            <a:ext cx="7313613"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endParaRPr lang="en-US" dirty="0"/>
          </a:p>
        </p:txBody>
      </p:sp>
      <p:pic>
        <p:nvPicPr>
          <p:cNvPr id="5" name="Content Placeholder 3" descr="Screen Shot 2015-08-17 at 12.04.14 PM.png"/>
          <p:cNvPicPr>
            <a:picLocks noChangeAspect="1"/>
          </p:cNvPicPr>
          <p:nvPr/>
        </p:nvPicPr>
        <p:blipFill rotWithShape="1">
          <a:blip r:embed="rId3">
            <a:extLst>
              <a:ext uri="{28A0092B-C50C-407E-A947-70E740481C1C}">
                <a14:useLocalDpi xmlns:a14="http://schemas.microsoft.com/office/drawing/2010/main" val="0"/>
              </a:ext>
            </a:extLst>
          </a:blip>
          <a:srcRect l="2341" r="8696" b="3052"/>
          <a:stretch/>
        </p:blipFill>
        <p:spPr>
          <a:xfrm>
            <a:off x="247816" y="3447423"/>
            <a:ext cx="8596095" cy="18199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81888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Result Page</a:t>
            </a:r>
            <a:endParaRPr lang="en-US" dirty="0"/>
          </a:p>
        </p:txBody>
      </p:sp>
      <p:pic>
        <p:nvPicPr>
          <p:cNvPr id="4" name="Content Placeholder 3" descr="Screen Shot 2015-08-17 at 12.25.04 P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1134" r="-1151"/>
          <a:stretch/>
        </p:blipFill>
        <p:spPr>
          <a:xfrm>
            <a:off x="0" y="1735138"/>
            <a:ext cx="9144000" cy="4056062"/>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105" y="4651188"/>
            <a:ext cx="812800" cy="812800"/>
          </a:xfrm>
          <a:prstGeom prst="rect">
            <a:avLst/>
          </a:prstGeom>
        </p:spPr>
      </p:pic>
    </p:spTree>
    <p:extLst>
      <p:ext uri="{BB962C8B-B14F-4D97-AF65-F5344CB8AC3E}">
        <p14:creationId xmlns:p14="http://schemas.microsoft.com/office/powerpoint/2010/main" val="1606992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5825</TotalTime>
  <Words>478</Words>
  <Application>Microsoft Macintosh PowerPoint</Application>
  <PresentationFormat>On-screen Show (4:3)</PresentationFormat>
  <Paragraphs>63</Paragraphs>
  <Slides>10</Slides>
  <Notes>9</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Inkwell</vt:lpstr>
      <vt:lpstr>Using EBSCO</vt:lpstr>
      <vt:lpstr>Accessing the Digital Library</vt:lpstr>
      <vt:lpstr>EBSCO</vt:lpstr>
      <vt:lpstr>Exploring Search Options</vt:lpstr>
      <vt:lpstr>Studying a Result</vt:lpstr>
      <vt:lpstr>Studying The Results Page</vt:lpstr>
      <vt:lpstr>Refining Results</vt:lpstr>
      <vt:lpstr>Full Text or Abstract?</vt:lpstr>
      <vt:lpstr>Understanding the Result Page</vt:lpstr>
      <vt:lpstr>Organizing Articles</vt:lpstr>
    </vt:vector>
  </TitlesOfParts>
  <Company>lausd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EBSCO</dc:title>
  <dc:creator>Tascha Folsoi</dc:creator>
  <cp:lastModifiedBy>Tascha Folsoi</cp:lastModifiedBy>
  <cp:revision>17</cp:revision>
  <cp:lastPrinted>2015-08-18T18:04:59Z</cp:lastPrinted>
  <dcterms:created xsi:type="dcterms:W3CDTF">2015-08-17T18:17:54Z</dcterms:created>
  <dcterms:modified xsi:type="dcterms:W3CDTF">2015-08-26T19:20:48Z</dcterms:modified>
</cp:coreProperties>
</file>